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61"/>
  </p:notesMasterIdLst>
  <p:sldIdLst>
    <p:sldId id="257" r:id="rId2"/>
    <p:sldId id="296" r:id="rId3"/>
    <p:sldId id="284" r:id="rId4"/>
    <p:sldId id="297" r:id="rId5"/>
    <p:sldId id="298" r:id="rId6"/>
    <p:sldId id="299" r:id="rId7"/>
    <p:sldId id="343" r:id="rId8"/>
    <p:sldId id="283" r:id="rId9"/>
    <p:sldId id="286" r:id="rId10"/>
    <p:sldId id="300" r:id="rId11"/>
    <p:sldId id="288" r:id="rId12"/>
    <p:sldId id="289" r:id="rId13"/>
    <p:sldId id="291" r:id="rId14"/>
    <p:sldId id="292" r:id="rId15"/>
    <p:sldId id="293" r:id="rId16"/>
    <p:sldId id="290" r:id="rId17"/>
    <p:sldId id="294" r:id="rId18"/>
    <p:sldId id="305" r:id="rId19"/>
    <p:sldId id="306" r:id="rId20"/>
    <p:sldId id="307" r:id="rId21"/>
    <p:sldId id="308" r:id="rId22"/>
    <p:sldId id="309" r:id="rId23"/>
    <p:sldId id="310" r:id="rId24"/>
    <p:sldId id="311" r:id="rId25"/>
    <p:sldId id="312" r:id="rId26"/>
    <p:sldId id="301" r:id="rId27"/>
    <p:sldId id="302" r:id="rId28"/>
    <p:sldId id="303" r:id="rId29"/>
    <p:sldId id="304"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Lst>
  <p:sldSz cx="9144000" cy="6858000" type="screen4x3"/>
  <p:notesSz cx="6858000" cy="9144000"/>
  <p:defaultText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7" autoAdjust="0"/>
    <p:restoredTop sz="84601" autoAdjust="0"/>
  </p:normalViewPr>
  <p:slideViewPr>
    <p:cSldViewPr snapToGrid="0" snapToObjects="1">
      <p:cViewPr varScale="1">
        <p:scale>
          <a:sx n="82" d="100"/>
          <a:sy n="82" d="100"/>
        </p:scale>
        <p:origin x="-1120" y="-96"/>
      </p:cViewPr>
      <p:guideLst>
        <p:guide orient="horz" pos="2160"/>
        <p:guide pos="2880"/>
      </p:guideLst>
    </p:cSldViewPr>
  </p:slideViewPr>
  <p:outlineViewPr>
    <p:cViewPr>
      <p:scale>
        <a:sx n="33" d="100"/>
        <a:sy n="33" d="100"/>
      </p:scale>
      <p:origin x="0" y="2200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emf"/><Relationship Id="rId3"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2B7215-A20E-9C48-8BAD-AA8273D19327}" type="datetimeFigureOut">
              <a:rPr lang="da-DK" smtClean="0"/>
              <a:t>06/03/17</a:t>
            </a:fld>
            <a:endParaRPr lang="da-DK"/>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2DDD52-EDE8-CE49-BA5B-2E1B56C6C89C}" type="slidenum">
              <a:rPr lang="da-DK" smtClean="0"/>
              <a:t>‹nr.›</a:t>
            </a:fld>
            <a:endParaRPr lang="da-DK"/>
          </a:p>
        </p:txBody>
      </p:sp>
    </p:spTree>
    <p:extLst>
      <p:ext uri="{BB962C8B-B14F-4D97-AF65-F5344CB8AC3E}">
        <p14:creationId xmlns:p14="http://schemas.microsoft.com/office/powerpoint/2010/main" val="19257959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smtClean="0"/>
              <a:t>Middel:</a:t>
            </a:r>
            <a:r>
              <a:rPr lang="da-DK" baseline="0" dirty="0" smtClean="0"/>
              <a:t> Matematisk – siger ikke noget om tendenser</a:t>
            </a:r>
          </a:p>
          <a:p>
            <a:r>
              <a:rPr lang="da-DK" baseline="0" dirty="0" smtClean="0"/>
              <a:t>Median: udelukker store udsving</a:t>
            </a:r>
          </a:p>
          <a:p>
            <a:r>
              <a:rPr lang="da-DK" baseline="0" dirty="0" smtClean="0"/>
              <a:t>Mode: mest brugt med meget store datasæt (små tal)</a:t>
            </a:r>
            <a:endParaRPr lang="da-DK" dirty="0"/>
          </a:p>
        </p:txBody>
      </p:sp>
      <p:sp>
        <p:nvSpPr>
          <p:cNvPr id="4" name="Pladsholder til diasnummer 3"/>
          <p:cNvSpPr>
            <a:spLocks noGrp="1"/>
          </p:cNvSpPr>
          <p:nvPr>
            <p:ph type="sldNum" sz="quarter" idx="10"/>
          </p:nvPr>
        </p:nvSpPr>
        <p:spPr/>
        <p:txBody>
          <a:bodyPr/>
          <a:lstStyle/>
          <a:p>
            <a:fld id="{702DDD52-EDE8-CE49-BA5B-2E1B56C6C89C}" type="slidenum">
              <a:rPr lang="da-DK" smtClean="0"/>
              <a:t>8</a:t>
            </a:fld>
            <a:endParaRPr lang="da-DK"/>
          </a:p>
        </p:txBody>
      </p:sp>
    </p:spTree>
    <p:extLst>
      <p:ext uri="{BB962C8B-B14F-4D97-AF65-F5344CB8AC3E}">
        <p14:creationId xmlns:p14="http://schemas.microsoft.com/office/powerpoint/2010/main" val="322754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ladsholder til diasbillede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Pladsholder til no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atin typeface="Calibri" charset="0"/>
              </a:rPr>
              <a:t>Del op i underopgaver og under-underopgaver</a:t>
            </a:r>
          </a:p>
          <a:p>
            <a:pPr eaLnBrk="1" hangingPunct="1">
              <a:spcBef>
                <a:spcPct val="0"/>
              </a:spcBef>
            </a:pPr>
            <a:r>
              <a:rPr lang="en-GB">
                <a:latin typeface="Calibri" charset="0"/>
              </a:rPr>
              <a:t>Ikke god, når tingene bliver for komplekse</a:t>
            </a:r>
          </a:p>
          <a:p>
            <a:pPr eaLnBrk="1" hangingPunct="1">
              <a:spcBef>
                <a:spcPct val="0"/>
              </a:spcBef>
            </a:pPr>
            <a:endParaRPr lang="en-GB">
              <a:latin typeface="Calibri" charset="0"/>
            </a:endParaRPr>
          </a:p>
        </p:txBody>
      </p:sp>
      <p:sp>
        <p:nvSpPr>
          <p:cNvPr id="53251" name="Pladsholder til dias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9790C9-C270-E142-B7A0-8F9BA38C9E43}" type="slidenum">
              <a:rPr lang="en-GB" sz="1200"/>
              <a:pPr eaLnBrk="1" hangingPunct="1"/>
              <a:t>58</a:t>
            </a:fld>
            <a:endParaRPr lang="en-GB"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a-DK" smtClean="0"/>
              <a:t>Klik for at redigere i masteren</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undertiteltypografien i masteren</a:t>
            </a:r>
            <a:endParaRPr lang="en-US"/>
          </a:p>
        </p:txBody>
      </p:sp>
      <p:sp>
        <p:nvSpPr>
          <p:cNvPr id="4" name="Date Placeholder 3"/>
          <p:cNvSpPr>
            <a:spLocks noGrp="1"/>
          </p:cNvSpPr>
          <p:nvPr>
            <p:ph type="dt" sz="half" idx="10"/>
          </p:nvPr>
        </p:nvSpPr>
        <p:spPr/>
        <p:txBody>
          <a:bodyPr/>
          <a:lstStyle/>
          <a:p>
            <a:fld id="{66DD0112-3B31-194F-9F67-4F8EE4E5F106}" type="datetimeFigureOut">
              <a:rPr lang="da-DK" smtClean="0"/>
              <a:t>06/03/17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Klik for at redigere i masteren</a:t>
            </a:r>
            <a:endParaRPr lang="en-US"/>
          </a:p>
        </p:txBody>
      </p:sp>
      <p:sp>
        <p:nvSpPr>
          <p:cNvPr id="3" name="Vertical Text Placeholder 2"/>
          <p:cNvSpPr>
            <a:spLocks noGrp="1"/>
          </p:cNvSpPr>
          <p:nvPr>
            <p:ph type="body" orient="vert" idx="1"/>
          </p:nvPr>
        </p:nvSpPr>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Date Placeholder 3"/>
          <p:cNvSpPr>
            <a:spLocks noGrp="1"/>
          </p:cNvSpPr>
          <p:nvPr>
            <p:ph type="dt" sz="half" idx="10"/>
          </p:nvPr>
        </p:nvSpPr>
        <p:spPr/>
        <p:txBody>
          <a:bodyPr/>
          <a:lstStyle/>
          <a:p>
            <a:fld id="{66DD0112-3B31-194F-9F67-4F8EE4E5F106}" type="datetimeFigureOut">
              <a:rPr lang="da-DK" smtClean="0"/>
              <a:t>06/03/17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a-DK" smtClean="0"/>
              <a:t>Klik for at redigere i masteren</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Date Placeholder 3"/>
          <p:cNvSpPr>
            <a:spLocks noGrp="1"/>
          </p:cNvSpPr>
          <p:nvPr>
            <p:ph type="dt" sz="half" idx="10"/>
          </p:nvPr>
        </p:nvSpPr>
        <p:spPr/>
        <p:txBody>
          <a:bodyPr/>
          <a:lstStyle/>
          <a:p>
            <a:fld id="{66DD0112-3B31-194F-9F67-4F8EE4E5F106}" type="datetimeFigureOut">
              <a:rPr lang="da-DK" smtClean="0"/>
              <a:t>06/03/17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el, tekst og indholdsobjek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p>
            <a:r>
              <a:rPr lang="da-DK" smtClean="0"/>
              <a:t>Klik for at redigere i masteren</a:t>
            </a:r>
            <a:endParaRPr lang="en-GB"/>
          </a:p>
        </p:txBody>
      </p:sp>
      <p:sp>
        <p:nvSpPr>
          <p:cNvPr id="3" name="Pladsholder til tekst 2"/>
          <p:cNvSpPr>
            <a:spLocks noGrp="1"/>
          </p:cNvSpPr>
          <p:nvPr>
            <p:ph type="body" sz="half" idx="1"/>
          </p:nvPr>
        </p:nvSpPr>
        <p:spPr>
          <a:xfrm>
            <a:off x="457200" y="1600200"/>
            <a:ext cx="4038600" cy="4525963"/>
          </a:xfr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a:p>
        </p:txBody>
      </p:sp>
      <p:sp>
        <p:nvSpPr>
          <p:cNvPr id="4" name="Pladsholder til indhold 3"/>
          <p:cNvSpPr>
            <a:spLocks noGrp="1"/>
          </p:cNvSpPr>
          <p:nvPr>
            <p:ph sz="half" idx="2"/>
          </p:nvPr>
        </p:nvSpPr>
        <p:spPr>
          <a:xfrm>
            <a:off x="4648200" y="1600200"/>
            <a:ext cx="4038600" cy="4525963"/>
          </a:xfrm>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GB"/>
          </a:p>
        </p:txBody>
      </p:sp>
      <p:sp>
        <p:nvSpPr>
          <p:cNvPr id="5" name="Pladsholder til sidefod 4"/>
          <p:cNvSpPr>
            <a:spLocks noGrp="1"/>
          </p:cNvSpPr>
          <p:nvPr>
            <p:ph type="ftr" sz="quarter" idx="10"/>
          </p:nvPr>
        </p:nvSpPr>
        <p:spPr>
          <a:xfrm>
            <a:off x="2987675" y="6381750"/>
            <a:ext cx="2895600" cy="476250"/>
          </a:xfrm>
        </p:spPr>
        <p:txBody>
          <a:bodyPr/>
          <a:lstStyle>
            <a:lvl1pPr>
              <a:defRPr/>
            </a:lvl1pPr>
          </a:lstStyle>
          <a:p>
            <a:fld id="{50E33F9E-0815-154B-882E-1B0BF66B5551}" type="slidenum">
              <a:rPr lang="en-GB"/>
              <a:pPr/>
              <a:t>‹nr.›</a:t>
            </a:fld>
            <a:endParaRPr lang="en-GB"/>
          </a:p>
        </p:txBody>
      </p:sp>
      <p:sp>
        <p:nvSpPr>
          <p:cNvPr id="6" name="Pladsholder til dato 5"/>
          <p:cNvSpPr>
            <a:spLocks noGrp="1"/>
          </p:cNvSpPr>
          <p:nvPr>
            <p:ph type="dt" sz="half" idx="11"/>
          </p:nvPr>
        </p:nvSpPr>
        <p:spPr>
          <a:xfrm>
            <a:off x="179388" y="6381750"/>
            <a:ext cx="2133600" cy="476250"/>
          </a:xfrm>
        </p:spPr>
        <p:txBody>
          <a:bodyPr/>
          <a:lstStyle>
            <a:lvl1pPr>
              <a:defRPr/>
            </a:lvl1pPr>
          </a:lstStyle>
          <a:p>
            <a:r>
              <a:rPr lang="en-GB"/>
              <a:t>www.id-book.com</a:t>
            </a:r>
          </a:p>
        </p:txBody>
      </p:sp>
    </p:spTree>
    <p:extLst>
      <p:ext uri="{BB962C8B-B14F-4D97-AF65-F5344CB8AC3E}">
        <p14:creationId xmlns:p14="http://schemas.microsoft.com/office/powerpoint/2010/main" val="3407331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Klik for at redigere i masteren</a:t>
            </a:r>
            <a:endParaRPr lang="en-US"/>
          </a:p>
        </p:txBody>
      </p:sp>
      <p:sp>
        <p:nvSpPr>
          <p:cNvPr id="3" name="Content Placeholder 2"/>
          <p:cNvSpPr>
            <a:spLocks noGrp="1"/>
          </p:cNvSpPr>
          <p:nvPr>
            <p:ph idx="1"/>
          </p:nvPr>
        </p:nvSpPr>
        <p:spPr/>
        <p:txBody>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Date Placeholder 3"/>
          <p:cNvSpPr>
            <a:spLocks noGrp="1"/>
          </p:cNvSpPr>
          <p:nvPr>
            <p:ph type="dt" sz="half" idx="10"/>
          </p:nvPr>
        </p:nvSpPr>
        <p:spPr/>
        <p:txBody>
          <a:bodyPr/>
          <a:lstStyle/>
          <a:p>
            <a:fld id="{66DD0112-3B31-194F-9F67-4F8EE4E5F106}" type="datetimeFigureOut">
              <a:rPr lang="da-DK" smtClean="0"/>
              <a:t>06/03/17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smtClean="0"/>
              <a:t>Klik for at redigere i masteren</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teksttypografierne i masteren</a:t>
            </a:r>
          </a:p>
        </p:txBody>
      </p:sp>
      <p:sp>
        <p:nvSpPr>
          <p:cNvPr id="4" name="Date Placeholder 3"/>
          <p:cNvSpPr>
            <a:spLocks noGrp="1"/>
          </p:cNvSpPr>
          <p:nvPr>
            <p:ph type="dt" sz="half" idx="10"/>
          </p:nvPr>
        </p:nvSpPr>
        <p:spPr/>
        <p:txBody>
          <a:bodyPr/>
          <a:lstStyle/>
          <a:p>
            <a:fld id="{66DD0112-3B31-194F-9F67-4F8EE4E5F106}" type="datetimeFigureOut">
              <a:rPr lang="da-DK" smtClean="0"/>
              <a:t>06/03/17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Klik for at redigere i masteren</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5" name="Date Placeholder 4"/>
          <p:cNvSpPr>
            <a:spLocks noGrp="1"/>
          </p:cNvSpPr>
          <p:nvPr>
            <p:ph type="dt" sz="half" idx="10"/>
          </p:nvPr>
        </p:nvSpPr>
        <p:spPr/>
        <p:txBody>
          <a:bodyPr/>
          <a:lstStyle/>
          <a:p>
            <a:fld id="{66DD0112-3B31-194F-9F67-4F8EE4E5F106}" type="datetimeFigureOut">
              <a:rPr lang="da-DK" smtClean="0"/>
              <a:t>06/03/17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smtClean="0"/>
              <a:t>Klik for at redigere i masteren</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teksttypografierne i masteren</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7" name="Date Placeholder 6"/>
          <p:cNvSpPr>
            <a:spLocks noGrp="1"/>
          </p:cNvSpPr>
          <p:nvPr>
            <p:ph type="dt" sz="half" idx="10"/>
          </p:nvPr>
        </p:nvSpPr>
        <p:spPr/>
        <p:txBody>
          <a:bodyPr/>
          <a:lstStyle/>
          <a:p>
            <a:fld id="{66DD0112-3B31-194F-9F67-4F8EE4E5F106}" type="datetimeFigureOut">
              <a:rPr lang="da-DK" smtClean="0"/>
              <a:t>06/03/17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Klik for at redigere i masteren</a:t>
            </a:r>
            <a:endParaRPr lang="en-US"/>
          </a:p>
        </p:txBody>
      </p:sp>
      <p:sp>
        <p:nvSpPr>
          <p:cNvPr id="3" name="Date Placeholder 2"/>
          <p:cNvSpPr>
            <a:spLocks noGrp="1"/>
          </p:cNvSpPr>
          <p:nvPr>
            <p:ph type="dt" sz="half" idx="10"/>
          </p:nvPr>
        </p:nvSpPr>
        <p:spPr/>
        <p:txBody>
          <a:bodyPr/>
          <a:lstStyle/>
          <a:p>
            <a:fld id="{66DD0112-3B31-194F-9F67-4F8EE4E5F106}" type="datetimeFigureOut">
              <a:rPr lang="da-DK" smtClean="0"/>
              <a:t>06/03/17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DD0112-3B31-194F-9F67-4F8EE4E5F106}" type="datetimeFigureOut">
              <a:rPr lang="da-DK" smtClean="0"/>
              <a:t>06/03/17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masteren</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Date Placeholder 4"/>
          <p:cNvSpPr>
            <a:spLocks noGrp="1"/>
          </p:cNvSpPr>
          <p:nvPr>
            <p:ph type="dt" sz="half" idx="10"/>
          </p:nvPr>
        </p:nvSpPr>
        <p:spPr/>
        <p:txBody>
          <a:bodyPr/>
          <a:lstStyle/>
          <a:p>
            <a:fld id="{66DD0112-3B31-194F-9F67-4F8EE4E5F106}" type="datetimeFigureOut">
              <a:rPr lang="da-DK" smtClean="0"/>
              <a:t>06/03/17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masteren</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smtClean="0"/>
              <a:t>Træk billede til pladsholder, eller klik på symbol for at tilføje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teksttypografierne i masteren</a:t>
            </a:r>
          </a:p>
        </p:txBody>
      </p:sp>
      <p:sp>
        <p:nvSpPr>
          <p:cNvPr id="5" name="Date Placeholder 4"/>
          <p:cNvSpPr>
            <a:spLocks noGrp="1"/>
          </p:cNvSpPr>
          <p:nvPr>
            <p:ph type="dt" sz="half" idx="10"/>
          </p:nvPr>
        </p:nvSpPr>
        <p:spPr/>
        <p:txBody>
          <a:bodyPr/>
          <a:lstStyle/>
          <a:p>
            <a:fld id="{66DD0112-3B31-194F-9F67-4F8EE4E5F106}" type="datetimeFigureOut">
              <a:rPr lang="da-DK" smtClean="0"/>
              <a:t>06/03/17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2AA81A-4CED-E94E-9306-1EB49383176F}" type="slidenum">
              <a:rPr lang="en-GB" smtClean="0"/>
              <a:t>‹nr.›</a:t>
            </a:fld>
            <a:endParaRPr lang="en-GB"/>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smtClean="0"/>
              <a:t>Klik for at redigere i masteren</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smtClean="0"/>
              <a:t>Klik for at redigere teksttypografierne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DD0112-3B31-194F-9F67-4F8EE4E5F106}" type="datetimeFigureOut">
              <a:rPr lang="da-DK" smtClean="0"/>
              <a:t>06/03/17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AA81A-4CED-E94E-9306-1EB49383176F}" type="slidenum">
              <a:rPr lang="en-GB" smtClean="0"/>
              <a:t>‹nr.›</a:t>
            </a:fld>
            <a:endParaRPr lang="en-GB"/>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0.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image" Target="../media/image1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wmf"/><Relationship Id="rId1" Type="http://schemas.openxmlformats.org/officeDocument/2006/relationships/slideLayout" Target="../slideLayouts/slideLayout4.xml"/><Relationship Id="rId2" Type="http://schemas.openxmlformats.org/officeDocument/2006/relationships/image" Target="../media/image18.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5.emf"/><Relationship Id="rId6" Type="http://schemas.openxmlformats.org/officeDocument/2006/relationships/oleObject" Target="../embeddings/oleObject2.bin"/><Relationship Id="rId7" Type="http://schemas.openxmlformats.org/officeDocument/2006/relationships/image" Target="../media/image6.emf"/><Relationship Id="rId8" Type="http://schemas.openxmlformats.org/officeDocument/2006/relationships/oleObject" Target="../embeddings/Microsoft_Excel_97_-_2004-regneark1.xls"/><Relationship Id="rId9" Type="http://schemas.openxmlformats.org/officeDocument/2006/relationships/image" Target="../media/image7.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a-DK" noProof="0" dirty="0" smtClean="0"/>
              <a:t>Udvikling af digitale systemer til mennesker</a:t>
            </a:r>
            <a:endParaRPr lang="da-DK" noProof="0" dirty="0"/>
          </a:p>
        </p:txBody>
      </p:sp>
      <p:sp>
        <p:nvSpPr>
          <p:cNvPr id="3" name="Undertitel 2"/>
          <p:cNvSpPr>
            <a:spLocks noGrp="1"/>
          </p:cNvSpPr>
          <p:nvPr>
            <p:ph type="subTitle" idx="1"/>
          </p:nvPr>
        </p:nvSpPr>
        <p:spPr/>
        <p:txBody>
          <a:bodyPr/>
          <a:lstStyle/>
          <a:p>
            <a:r>
              <a:rPr lang="da-DK" dirty="0" smtClean="0"/>
              <a:t>Lektion 4</a:t>
            </a:r>
            <a:endParaRPr lang="da-DK" noProof="0" dirty="0"/>
          </a:p>
        </p:txBody>
      </p:sp>
    </p:spTree>
    <p:extLst>
      <p:ext uri="{BB962C8B-B14F-4D97-AF65-F5344CB8AC3E}">
        <p14:creationId xmlns:p14="http://schemas.microsoft.com/office/powerpoint/2010/main" val="6408709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2"/>
          <a:stretch>
            <a:fillRect/>
          </a:stretch>
        </p:blipFill>
        <p:spPr>
          <a:xfrm>
            <a:off x="-15072" y="309791"/>
            <a:ext cx="9159072" cy="6228169"/>
          </a:xfrm>
          <a:prstGeom prst="rect">
            <a:avLst/>
          </a:prstGeom>
        </p:spPr>
      </p:pic>
    </p:spTree>
    <p:extLst>
      <p:ext uri="{BB962C8B-B14F-4D97-AF65-F5344CB8AC3E}">
        <p14:creationId xmlns:p14="http://schemas.microsoft.com/office/powerpoint/2010/main" val="4896904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noProof="0" smtClean="0"/>
              <a:t>Værktøjer der understøtter dataanalyse</a:t>
            </a:r>
            <a:endParaRPr lang="da-DK" noProof="0"/>
          </a:p>
        </p:txBody>
      </p:sp>
      <p:sp>
        <p:nvSpPr>
          <p:cNvPr id="3" name="Pladsholder til indhold 2"/>
          <p:cNvSpPr>
            <a:spLocks noGrp="1"/>
          </p:cNvSpPr>
          <p:nvPr>
            <p:ph idx="1"/>
          </p:nvPr>
        </p:nvSpPr>
        <p:spPr/>
        <p:txBody>
          <a:bodyPr/>
          <a:lstStyle/>
          <a:p>
            <a:r>
              <a:rPr lang="da-DK" noProof="0" dirty="0" smtClean="0"/>
              <a:t>Regneark – simple at bruge, basale grafmuligheder</a:t>
            </a:r>
          </a:p>
        </p:txBody>
      </p:sp>
    </p:spTree>
    <p:extLst>
      <p:ext uri="{BB962C8B-B14F-4D97-AF65-F5344CB8AC3E}">
        <p14:creationId xmlns:p14="http://schemas.microsoft.com/office/powerpoint/2010/main" val="12090956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a-DK" noProof="0" smtClean="0"/>
              <a:t>Teoretiske frameworks til kvalitativ analyse</a:t>
            </a:r>
            <a:endParaRPr lang="da-DK" noProof="0"/>
          </a:p>
        </p:txBody>
      </p:sp>
      <p:sp>
        <p:nvSpPr>
          <p:cNvPr id="3" name="Pladsholder til indhold 2"/>
          <p:cNvSpPr>
            <a:spLocks noGrp="1"/>
          </p:cNvSpPr>
          <p:nvPr>
            <p:ph idx="1"/>
          </p:nvPr>
        </p:nvSpPr>
        <p:spPr/>
        <p:txBody>
          <a:bodyPr/>
          <a:lstStyle/>
          <a:p>
            <a:r>
              <a:rPr lang="da-DK" noProof="0" smtClean="0"/>
              <a:t>Ved at basere dataanalyse på teoretiske frameworks opnår man større indsigt</a:t>
            </a:r>
          </a:p>
          <a:p>
            <a:r>
              <a:rPr lang="da-DK" noProof="0" smtClean="0"/>
              <a:t>Tre eksempler på sådanne frameworks:</a:t>
            </a:r>
          </a:p>
          <a:p>
            <a:pPr lvl="1"/>
            <a:r>
              <a:rPr lang="da-DK" noProof="0" smtClean="0"/>
              <a:t>Grounded Theory</a:t>
            </a:r>
          </a:p>
          <a:p>
            <a:pPr lvl="1"/>
            <a:r>
              <a:rPr lang="da-DK" noProof="0" smtClean="0"/>
              <a:t>Distributed Cognition</a:t>
            </a:r>
          </a:p>
          <a:p>
            <a:pPr lvl="1"/>
            <a:r>
              <a:rPr lang="da-DK" noProof="0" smtClean="0"/>
              <a:t>Activity Theory</a:t>
            </a:r>
            <a:endParaRPr lang="da-DK" noProof="0"/>
          </a:p>
        </p:txBody>
      </p:sp>
    </p:spTree>
    <p:extLst>
      <p:ext uri="{BB962C8B-B14F-4D97-AF65-F5344CB8AC3E}">
        <p14:creationId xmlns:p14="http://schemas.microsoft.com/office/powerpoint/2010/main" val="30085628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684213" y="6207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a:solidFill>
                  <a:srgbClr val="492D65"/>
                </a:solidFill>
                <a:latin typeface="Verdana" charset="0"/>
              </a:rPr>
              <a:t>Grounded Theory</a:t>
            </a:r>
          </a:p>
        </p:txBody>
      </p:sp>
      <p:sp>
        <p:nvSpPr>
          <p:cNvPr id="16387" name="Rectangle 3"/>
          <p:cNvSpPr>
            <a:spLocks noChangeArrowheads="1"/>
          </p:cNvSpPr>
          <p:nvPr/>
        </p:nvSpPr>
        <p:spPr bwMode="auto">
          <a:xfrm>
            <a:off x="611188" y="1700213"/>
            <a:ext cx="8153400" cy="320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FontTx/>
              <a:buChar char="•"/>
            </a:pPr>
            <a:r>
              <a:rPr lang="en-US" sz="2400" dirty="0" err="1" smtClean="0">
                <a:solidFill>
                  <a:srgbClr val="0070C0"/>
                </a:solidFill>
                <a:latin typeface="Verdana" charset="0"/>
              </a:rPr>
              <a:t>Har</a:t>
            </a:r>
            <a:r>
              <a:rPr lang="en-US" sz="2400" dirty="0" smtClean="0">
                <a:solidFill>
                  <a:srgbClr val="0070C0"/>
                </a:solidFill>
                <a:latin typeface="Verdana" charset="0"/>
              </a:rPr>
              <a:t> </a:t>
            </a:r>
            <a:r>
              <a:rPr lang="en-US" sz="2400" dirty="0" err="1" smtClean="0">
                <a:solidFill>
                  <a:srgbClr val="0070C0"/>
                </a:solidFill>
                <a:latin typeface="Verdana" charset="0"/>
              </a:rPr>
              <a:t>som</a:t>
            </a:r>
            <a:r>
              <a:rPr lang="en-US" sz="2400" dirty="0" smtClean="0">
                <a:solidFill>
                  <a:srgbClr val="0070C0"/>
                </a:solidFill>
                <a:latin typeface="Verdana" charset="0"/>
              </a:rPr>
              <a:t> </a:t>
            </a:r>
            <a:r>
              <a:rPr lang="en-US" sz="2400" dirty="0" err="1" smtClean="0">
                <a:solidFill>
                  <a:srgbClr val="0070C0"/>
                </a:solidFill>
                <a:latin typeface="Verdana" charset="0"/>
              </a:rPr>
              <a:t>målsætning</a:t>
            </a:r>
            <a:r>
              <a:rPr lang="en-US" sz="2400" dirty="0" smtClean="0">
                <a:solidFill>
                  <a:srgbClr val="0070C0"/>
                </a:solidFill>
                <a:latin typeface="Verdana" charset="0"/>
              </a:rPr>
              <a:t> at </a:t>
            </a:r>
            <a:r>
              <a:rPr lang="en-US" sz="2400" dirty="0" err="1" smtClean="0">
                <a:solidFill>
                  <a:srgbClr val="0070C0"/>
                </a:solidFill>
                <a:latin typeface="Verdana" charset="0"/>
              </a:rPr>
              <a:t>udrede</a:t>
            </a:r>
            <a:r>
              <a:rPr lang="en-US" sz="2400" dirty="0" smtClean="0">
                <a:solidFill>
                  <a:srgbClr val="0070C0"/>
                </a:solidFill>
                <a:latin typeface="Verdana" charset="0"/>
              </a:rPr>
              <a:t> </a:t>
            </a:r>
            <a:r>
              <a:rPr lang="en-US" sz="2400" dirty="0" err="1" smtClean="0">
                <a:solidFill>
                  <a:srgbClr val="0070C0"/>
                </a:solidFill>
                <a:latin typeface="Verdana" charset="0"/>
              </a:rPr>
              <a:t>teorier</a:t>
            </a:r>
            <a:r>
              <a:rPr lang="en-US" sz="2400" dirty="0" smtClean="0">
                <a:solidFill>
                  <a:srgbClr val="0070C0"/>
                </a:solidFill>
                <a:latin typeface="Verdana" charset="0"/>
              </a:rPr>
              <a:t> </a:t>
            </a:r>
            <a:r>
              <a:rPr lang="en-US" sz="2400" dirty="0" err="1" smtClean="0">
                <a:solidFill>
                  <a:srgbClr val="0070C0"/>
                </a:solidFill>
                <a:latin typeface="Verdana" charset="0"/>
              </a:rPr>
              <a:t>fra</a:t>
            </a:r>
            <a:r>
              <a:rPr lang="en-US" sz="2400" dirty="0" smtClean="0">
                <a:solidFill>
                  <a:srgbClr val="0070C0"/>
                </a:solidFill>
                <a:latin typeface="Verdana" charset="0"/>
              </a:rPr>
              <a:t> </a:t>
            </a:r>
            <a:r>
              <a:rPr lang="en-US" sz="2400" dirty="0" err="1" smtClean="0">
                <a:solidFill>
                  <a:srgbClr val="0070C0"/>
                </a:solidFill>
                <a:latin typeface="Verdana" charset="0"/>
              </a:rPr>
              <a:t>systematisk</a:t>
            </a:r>
            <a:r>
              <a:rPr lang="en-US" sz="2400" dirty="0" smtClean="0">
                <a:solidFill>
                  <a:srgbClr val="0070C0"/>
                </a:solidFill>
                <a:latin typeface="Verdana" charset="0"/>
              </a:rPr>
              <a:t> </a:t>
            </a:r>
            <a:r>
              <a:rPr lang="en-US" sz="2400" dirty="0" err="1" smtClean="0">
                <a:solidFill>
                  <a:srgbClr val="0070C0"/>
                </a:solidFill>
                <a:latin typeface="Verdana" charset="0"/>
              </a:rPr>
              <a:t>analyse</a:t>
            </a:r>
            <a:r>
              <a:rPr lang="en-US" sz="2400" dirty="0" smtClean="0">
                <a:solidFill>
                  <a:srgbClr val="0070C0"/>
                </a:solidFill>
                <a:latin typeface="Verdana" charset="0"/>
              </a:rPr>
              <a:t> </a:t>
            </a:r>
            <a:r>
              <a:rPr lang="en-US" sz="2400" dirty="0" err="1" smtClean="0">
                <a:solidFill>
                  <a:srgbClr val="0070C0"/>
                </a:solidFill>
                <a:latin typeface="Verdana" charset="0"/>
              </a:rPr>
              <a:t>af</a:t>
            </a:r>
            <a:r>
              <a:rPr lang="en-US" sz="2400" dirty="0" smtClean="0">
                <a:solidFill>
                  <a:srgbClr val="0070C0"/>
                </a:solidFill>
                <a:latin typeface="Verdana" charset="0"/>
              </a:rPr>
              <a:t> data</a:t>
            </a:r>
            <a:endParaRPr lang="en-US" sz="2400" dirty="0">
              <a:solidFill>
                <a:srgbClr val="0070C0"/>
              </a:solidFill>
              <a:latin typeface="Verdana" charset="0"/>
            </a:endParaRPr>
          </a:p>
          <a:p>
            <a:pPr marL="342900" indent="-342900">
              <a:lnSpc>
                <a:spcPct val="110000"/>
              </a:lnSpc>
              <a:spcBef>
                <a:spcPct val="20000"/>
              </a:spcBef>
              <a:buFontTx/>
              <a:buChar char="•"/>
            </a:pPr>
            <a:r>
              <a:rPr lang="en-US" sz="2400" dirty="0" err="1" smtClean="0">
                <a:solidFill>
                  <a:srgbClr val="0070C0"/>
                </a:solidFill>
                <a:latin typeface="Verdana" charset="0"/>
              </a:rPr>
              <a:t>Baseret</a:t>
            </a:r>
            <a:r>
              <a:rPr lang="en-US" sz="2400" dirty="0" smtClean="0">
                <a:solidFill>
                  <a:srgbClr val="0070C0"/>
                </a:solidFill>
                <a:latin typeface="Verdana" charset="0"/>
              </a:rPr>
              <a:t> </a:t>
            </a:r>
            <a:r>
              <a:rPr lang="en-US" sz="2400" dirty="0" err="1" smtClean="0">
                <a:solidFill>
                  <a:srgbClr val="0070C0"/>
                </a:solidFill>
                <a:latin typeface="Verdana" charset="0"/>
              </a:rPr>
              <a:t>på</a:t>
            </a:r>
            <a:r>
              <a:rPr lang="en-US" sz="2400" dirty="0" smtClean="0">
                <a:solidFill>
                  <a:srgbClr val="0070C0"/>
                </a:solidFill>
                <a:latin typeface="Verdana" charset="0"/>
              </a:rPr>
              <a:t> </a:t>
            </a:r>
            <a:r>
              <a:rPr lang="en-US" sz="2400" dirty="0" err="1" smtClean="0">
                <a:solidFill>
                  <a:srgbClr val="0070C0"/>
                </a:solidFill>
                <a:latin typeface="Verdana" charset="0"/>
              </a:rPr>
              <a:t>kategorisering</a:t>
            </a:r>
            <a:r>
              <a:rPr lang="en-US" sz="2400" dirty="0" smtClean="0">
                <a:solidFill>
                  <a:srgbClr val="0070C0"/>
                </a:solidFill>
                <a:latin typeface="Verdana" charset="0"/>
              </a:rPr>
              <a:t> (her </a:t>
            </a:r>
            <a:r>
              <a:rPr lang="en-US" sz="2400" dirty="0" err="1" smtClean="0">
                <a:solidFill>
                  <a:srgbClr val="0070C0"/>
                </a:solidFill>
                <a:latin typeface="Verdana" charset="0"/>
              </a:rPr>
              <a:t>kaldet‘coding</a:t>
            </a:r>
            <a:r>
              <a:rPr lang="en-US" sz="2400" dirty="0">
                <a:solidFill>
                  <a:srgbClr val="0070C0"/>
                </a:solidFill>
                <a:latin typeface="Verdana" charset="0"/>
              </a:rPr>
              <a:t>’)</a:t>
            </a:r>
          </a:p>
          <a:p>
            <a:pPr marL="342900" indent="-342900">
              <a:lnSpc>
                <a:spcPct val="110000"/>
              </a:lnSpc>
              <a:spcBef>
                <a:spcPct val="20000"/>
              </a:spcBef>
              <a:buFontTx/>
              <a:buChar char="•"/>
            </a:pPr>
            <a:r>
              <a:rPr lang="en-US" sz="2400" dirty="0" err="1" smtClean="0">
                <a:solidFill>
                  <a:srgbClr val="0070C0"/>
                </a:solidFill>
                <a:latin typeface="Verdana" charset="0"/>
              </a:rPr>
              <a:t>Tre</a:t>
            </a:r>
            <a:r>
              <a:rPr lang="en-US" sz="2400" dirty="0" smtClean="0">
                <a:solidFill>
                  <a:srgbClr val="0070C0"/>
                </a:solidFill>
                <a:latin typeface="Verdana" charset="0"/>
              </a:rPr>
              <a:t> </a:t>
            </a:r>
            <a:r>
              <a:rPr lang="en-US" sz="2400" dirty="0" err="1" smtClean="0">
                <a:solidFill>
                  <a:srgbClr val="0070C0"/>
                </a:solidFill>
                <a:latin typeface="Verdana" charset="0"/>
              </a:rPr>
              <a:t>niveauer</a:t>
            </a:r>
            <a:r>
              <a:rPr lang="en-US" sz="2400" dirty="0" smtClean="0">
                <a:solidFill>
                  <a:srgbClr val="0070C0"/>
                </a:solidFill>
                <a:latin typeface="Verdana" charset="0"/>
              </a:rPr>
              <a:t> </a:t>
            </a:r>
            <a:r>
              <a:rPr lang="en-US" sz="2400" dirty="0" err="1" smtClean="0">
                <a:solidFill>
                  <a:srgbClr val="0070C0"/>
                </a:solidFill>
                <a:latin typeface="Verdana" charset="0"/>
              </a:rPr>
              <a:t>af</a:t>
            </a:r>
            <a:r>
              <a:rPr lang="en-US" sz="2400" dirty="0" smtClean="0">
                <a:solidFill>
                  <a:srgbClr val="0070C0"/>
                </a:solidFill>
                <a:latin typeface="Verdana" charset="0"/>
              </a:rPr>
              <a:t> </a:t>
            </a:r>
            <a:r>
              <a:rPr lang="en-US" sz="2400" dirty="0">
                <a:solidFill>
                  <a:srgbClr val="0070C0"/>
                </a:solidFill>
                <a:latin typeface="Verdana" charset="0"/>
              </a:rPr>
              <a:t>‘coding’</a:t>
            </a:r>
          </a:p>
          <a:p>
            <a:pPr marL="742950" lvl="1" indent="-285750">
              <a:lnSpc>
                <a:spcPct val="110000"/>
              </a:lnSpc>
              <a:spcBef>
                <a:spcPct val="20000"/>
              </a:spcBef>
              <a:buFontTx/>
              <a:buChar char="–"/>
            </a:pPr>
            <a:r>
              <a:rPr lang="en-US" sz="2000" dirty="0">
                <a:latin typeface="Verdana" charset="0"/>
              </a:rPr>
              <a:t>Open: </a:t>
            </a:r>
            <a:r>
              <a:rPr lang="en-US" sz="2000" dirty="0" err="1" smtClean="0">
                <a:latin typeface="Verdana" charset="0"/>
              </a:rPr>
              <a:t>identificer</a:t>
            </a:r>
            <a:r>
              <a:rPr lang="en-US" sz="2000" dirty="0" smtClean="0">
                <a:latin typeface="Verdana" charset="0"/>
              </a:rPr>
              <a:t> </a:t>
            </a:r>
            <a:r>
              <a:rPr lang="en-US" sz="2000" dirty="0" err="1" smtClean="0">
                <a:latin typeface="Verdana" charset="0"/>
              </a:rPr>
              <a:t>kategorier</a:t>
            </a:r>
            <a:endParaRPr lang="en-US" sz="2000" dirty="0">
              <a:latin typeface="Verdana" charset="0"/>
            </a:endParaRPr>
          </a:p>
          <a:p>
            <a:pPr marL="742950" lvl="1" indent="-285750">
              <a:lnSpc>
                <a:spcPct val="110000"/>
              </a:lnSpc>
              <a:spcBef>
                <a:spcPct val="20000"/>
              </a:spcBef>
              <a:buFontTx/>
              <a:buChar char="–"/>
            </a:pPr>
            <a:r>
              <a:rPr lang="en-US" sz="2000" dirty="0">
                <a:latin typeface="Verdana" charset="0"/>
              </a:rPr>
              <a:t>Axial: flesh out and link to subcategories</a:t>
            </a:r>
          </a:p>
          <a:p>
            <a:pPr marL="742950" lvl="1" indent="-285750">
              <a:lnSpc>
                <a:spcPct val="110000"/>
              </a:lnSpc>
              <a:spcBef>
                <a:spcPct val="20000"/>
              </a:spcBef>
              <a:buFontTx/>
              <a:buChar char="–"/>
            </a:pPr>
            <a:r>
              <a:rPr lang="en-US" sz="2000" dirty="0">
                <a:latin typeface="Verdana" charset="0"/>
              </a:rPr>
              <a:t>Selective: form theoretical scheme</a:t>
            </a:r>
          </a:p>
          <a:p>
            <a:pPr marL="342900" indent="-342900">
              <a:lnSpc>
                <a:spcPct val="110000"/>
              </a:lnSpc>
              <a:spcBef>
                <a:spcPct val="20000"/>
              </a:spcBef>
              <a:buFontTx/>
              <a:buChar char="•"/>
            </a:pPr>
            <a:r>
              <a:rPr lang="en-US" sz="2400" dirty="0">
                <a:solidFill>
                  <a:srgbClr val="0070C0"/>
                </a:solidFill>
                <a:latin typeface="Verdana" charset="0"/>
              </a:rPr>
              <a:t>Researchers are encouraged to draw on own theoretical backgrounds to inform analysis</a:t>
            </a:r>
          </a:p>
          <a:p>
            <a:pPr marL="342900" indent="-342900">
              <a:lnSpc>
                <a:spcPct val="110000"/>
              </a:lnSpc>
              <a:spcBef>
                <a:spcPct val="20000"/>
              </a:spcBef>
              <a:buFontTx/>
              <a:buChar char="•"/>
            </a:pPr>
            <a:endParaRPr lang="en-US" sz="2400" dirty="0">
              <a:solidFill>
                <a:srgbClr val="0070C0"/>
              </a:solidFill>
              <a:latin typeface="Verdana" charset="0"/>
            </a:endParaRPr>
          </a:p>
        </p:txBody>
      </p:sp>
    </p:spTree>
    <p:extLst>
      <p:ext uri="{BB962C8B-B14F-4D97-AF65-F5344CB8AC3E}">
        <p14:creationId xmlns:p14="http://schemas.microsoft.com/office/powerpoint/2010/main" val="17762084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684213" y="6207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a:solidFill>
                  <a:srgbClr val="492D65"/>
                </a:solidFill>
                <a:latin typeface="Verdana" charset="0"/>
              </a:rPr>
              <a:t>Distributed Cognition</a:t>
            </a:r>
          </a:p>
        </p:txBody>
      </p:sp>
      <p:sp>
        <p:nvSpPr>
          <p:cNvPr id="17411" name="Rectangle 3"/>
          <p:cNvSpPr>
            <a:spLocks noChangeArrowheads="1"/>
          </p:cNvSpPr>
          <p:nvPr/>
        </p:nvSpPr>
        <p:spPr bwMode="auto">
          <a:xfrm>
            <a:off x="684213" y="1700213"/>
            <a:ext cx="8080375" cy="2337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10000"/>
              </a:lnSpc>
              <a:spcBef>
                <a:spcPct val="20000"/>
              </a:spcBef>
              <a:buFontTx/>
              <a:buChar char="•"/>
            </a:pPr>
            <a:r>
              <a:rPr lang="en-GB" dirty="0" err="1" smtClean="0">
                <a:solidFill>
                  <a:srgbClr val="0070C0"/>
                </a:solidFill>
                <a:latin typeface="Verdana" charset="0"/>
              </a:rPr>
              <a:t>Mennesker</a:t>
            </a:r>
            <a:r>
              <a:rPr lang="en-GB" dirty="0" smtClean="0">
                <a:solidFill>
                  <a:srgbClr val="0070C0"/>
                </a:solidFill>
                <a:latin typeface="Verdana" charset="0"/>
              </a:rPr>
              <a:t>, </a:t>
            </a:r>
            <a:r>
              <a:rPr lang="en-GB" dirty="0" err="1" smtClean="0">
                <a:solidFill>
                  <a:srgbClr val="0070C0"/>
                </a:solidFill>
                <a:latin typeface="Verdana" charset="0"/>
              </a:rPr>
              <a:t>omgivelser</a:t>
            </a:r>
            <a:r>
              <a:rPr lang="en-GB" dirty="0" smtClean="0">
                <a:solidFill>
                  <a:srgbClr val="0070C0"/>
                </a:solidFill>
                <a:latin typeface="Verdana" charset="0"/>
              </a:rPr>
              <a:t> </a:t>
            </a:r>
            <a:r>
              <a:rPr lang="en-GB" dirty="0" err="1" smtClean="0">
                <a:solidFill>
                  <a:srgbClr val="0070C0"/>
                </a:solidFill>
                <a:latin typeface="Verdana" charset="0"/>
              </a:rPr>
              <a:t>og</a:t>
            </a:r>
            <a:r>
              <a:rPr lang="en-GB" dirty="0" smtClean="0">
                <a:solidFill>
                  <a:srgbClr val="0070C0"/>
                </a:solidFill>
                <a:latin typeface="Verdana" charset="0"/>
              </a:rPr>
              <a:t> </a:t>
            </a:r>
            <a:r>
              <a:rPr lang="en-GB" dirty="0" err="1" smtClean="0">
                <a:solidFill>
                  <a:srgbClr val="0070C0"/>
                </a:solidFill>
                <a:latin typeface="Verdana" charset="0"/>
              </a:rPr>
              <a:t>artefakter</a:t>
            </a:r>
            <a:r>
              <a:rPr lang="en-GB" dirty="0" smtClean="0">
                <a:solidFill>
                  <a:srgbClr val="0070C0"/>
                </a:solidFill>
                <a:latin typeface="Verdana" charset="0"/>
              </a:rPr>
              <a:t> </a:t>
            </a:r>
            <a:r>
              <a:rPr lang="en-GB" dirty="0" err="1" smtClean="0">
                <a:solidFill>
                  <a:srgbClr val="0070C0"/>
                </a:solidFill>
                <a:latin typeface="Verdana" charset="0"/>
              </a:rPr>
              <a:t>betragtes</a:t>
            </a:r>
            <a:r>
              <a:rPr lang="en-GB" dirty="0" smtClean="0">
                <a:solidFill>
                  <a:srgbClr val="0070C0"/>
                </a:solidFill>
                <a:latin typeface="Verdana" charset="0"/>
              </a:rPr>
              <a:t> </a:t>
            </a:r>
            <a:r>
              <a:rPr lang="en-GB" dirty="0" err="1" smtClean="0">
                <a:solidFill>
                  <a:srgbClr val="0070C0"/>
                </a:solidFill>
                <a:latin typeface="Verdana" charset="0"/>
              </a:rPr>
              <a:t>som</a:t>
            </a:r>
            <a:r>
              <a:rPr lang="en-GB" dirty="0" smtClean="0">
                <a:solidFill>
                  <a:srgbClr val="0070C0"/>
                </a:solidFill>
                <a:latin typeface="Verdana" charset="0"/>
              </a:rPr>
              <a:t> </a:t>
            </a:r>
            <a:r>
              <a:rPr lang="en-GB" dirty="0" err="1" smtClean="0">
                <a:solidFill>
                  <a:srgbClr val="0070C0"/>
                </a:solidFill>
                <a:latin typeface="Verdana" charset="0"/>
              </a:rPr>
              <a:t>ét</a:t>
            </a:r>
            <a:r>
              <a:rPr lang="en-GB" dirty="0" smtClean="0">
                <a:solidFill>
                  <a:srgbClr val="0070C0"/>
                </a:solidFill>
                <a:latin typeface="Verdana" charset="0"/>
              </a:rPr>
              <a:t> </a:t>
            </a:r>
            <a:r>
              <a:rPr lang="en-GB" dirty="0" err="1" smtClean="0">
                <a:solidFill>
                  <a:srgbClr val="0070C0"/>
                </a:solidFill>
                <a:latin typeface="Verdana" charset="0"/>
              </a:rPr>
              <a:t>kognitivt</a:t>
            </a:r>
            <a:r>
              <a:rPr lang="en-GB" dirty="0" smtClean="0">
                <a:solidFill>
                  <a:srgbClr val="0070C0"/>
                </a:solidFill>
                <a:latin typeface="Verdana" charset="0"/>
              </a:rPr>
              <a:t> system</a:t>
            </a:r>
          </a:p>
          <a:p>
            <a:pPr marL="342900" indent="-342900">
              <a:lnSpc>
                <a:spcPct val="110000"/>
              </a:lnSpc>
              <a:spcBef>
                <a:spcPct val="20000"/>
              </a:spcBef>
              <a:buFontTx/>
              <a:buChar char="•"/>
            </a:pPr>
            <a:r>
              <a:rPr lang="en-US" dirty="0" smtClean="0">
                <a:solidFill>
                  <a:srgbClr val="0070C0"/>
                </a:solidFill>
                <a:latin typeface="Verdana" charset="0"/>
              </a:rPr>
              <a:t>Bruges </a:t>
            </a:r>
            <a:r>
              <a:rPr lang="en-US" dirty="0" err="1" smtClean="0">
                <a:solidFill>
                  <a:srgbClr val="0070C0"/>
                </a:solidFill>
                <a:latin typeface="Verdana" charset="0"/>
              </a:rPr>
              <a:t>til</a:t>
            </a:r>
            <a:r>
              <a:rPr lang="en-US" dirty="0" smtClean="0">
                <a:solidFill>
                  <a:srgbClr val="0070C0"/>
                </a:solidFill>
                <a:latin typeface="Verdana" charset="0"/>
              </a:rPr>
              <a:t> at </a:t>
            </a:r>
            <a:r>
              <a:rPr lang="en-US" dirty="0" err="1" smtClean="0">
                <a:solidFill>
                  <a:srgbClr val="0070C0"/>
                </a:solidFill>
                <a:latin typeface="Verdana" charset="0"/>
              </a:rPr>
              <a:t>analysere</a:t>
            </a:r>
            <a:r>
              <a:rPr lang="en-US" dirty="0" smtClean="0">
                <a:solidFill>
                  <a:srgbClr val="0070C0"/>
                </a:solidFill>
                <a:latin typeface="Verdana" charset="0"/>
              </a:rPr>
              <a:t> </a:t>
            </a:r>
            <a:r>
              <a:rPr lang="en-US" dirty="0" err="1" smtClean="0">
                <a:solidFill>
                  <a:srgbClr val="0070C0"/>
                </a:solidFill>
                <a:latin typeface="Verdana" charset="0"/>
              </a:rPr>
              <a:t>samarbejde</a:t>
            </a:r>
            <a:endParaRPr lang="en-US" dirty="0">
              <a:solidFill>
                <a:srgbClr val="0070C0"/>
              </a:solidFill>
              <a:latin typeface="Verdana" charset="0"/>
            </a:endParaRPr>
          </a:p>
          <a:p>
            <a:pPr marL="342900" indent="-342900">
              <a:lnSpc>
                <a:spcPct val="110000"/>
              </a:lnSpc>
              <a:spcBef>
                <a:spcPct val="20000"/>
              </a:spcBef>
              <a:buFontTx/>
              <a:buChar char="•"/>
            </a:pPr>
            <a:r>
              <a:rPr lang="en-GB" dirty="0" err="1" smtClean="0">
                <a:solidFill>
                  <a:srgbClr val="0070C0"/>
                </a:solidFill>
                <a:latin typeface="Verdana" charset="0"/>
              </a:rPr>
              <a:t>Fokuserer</a:t>
            </a:r>
            <a:r>
              <a:rPr lang="en-GB" dirty="0" smtClean="0">
                <a:solidFill>
                  <a:srgbClr val="0070C0"/>
                </a:solidFill>
                <a:latin typeface="Verdana" charset="0"/>
              </a:rPr>
              <a:t> </a:t>
            </a:r>
            <a:r>
              <a:rPr lang="en-GB" dirty="0" err="1" smtClean="0">
                <a:solidFill>
                  <a:srgbClr val="0070C0"/>
                </a:solidFill>
                <a:latin typeface="Verdana" charset="0"/>
              </a:rPr>
              <a:t>på</a:t>
            </a:r>
            <a:r>
              <a:rPr lang="en-GB" dirty="0" smtClean="0">
                <a:solidFill>
                  <a:srgbClr val="0070C0"/>
                </a:solidFill>
                <a:latin typeface="Verdana" charset="0"/>
              </a:rPr>
              <a:t> </a:t>
            </a:r>
            <a:r>
              <a:rPr lang="en-GB" dirty="0" err="1" smtClean="0">
                <a:solidFill>
                  <a:srgbClr val="0070C0"/>
                </a:solidFill>
                <a:latin typeface="Verdana" charset="0"/>
              </a:rPr>
              <a:t>udbredelsen</a:t>
            </a:r>
            <a:r>
              <a:rPr lang="en-GB" dirty="0" smtClean="0">
                <a:solidFill>
                  <a:srgbClr val="0070C0"/>
                </a:solidFill>
                <a:latin typeface="Verdana" charset="0"/>
              </a:rPr>
              <a:t> </a:t>
            </a:r>
            <a:r>
              <a:rPr lang="en-GB" dirty="0" err="1" smtClean="0">
                <a:solidFill>
                  <a:srgbClr val="0070C0"/>
                </a:solidFill>
                <a:latin typeface="Verdana" charset="0"/>
              </a:rPr>
              <a:t>og</a:t>
            </a:r>
            <a:r>
              <a:rPr lang="en-GB" dirty="0" smtClean="0">
                <a:solidFill>
                  <a:srgbClr val="0070C0"/>
                </a:solidFill>
                <a:latin typeface="Verdana" charset="0"/>
              </a:rPr>
              <a:t> </a:t>
            </a:r>
            <a:r>
              <a:rPr lang="en-GB" dirty="0" err="1" smtClean="0">
                <a:solidFill>
                  <a:srgbClr val="0070C0"/>
                </a:solidFill>
                <a:latin typeface="Verdana" charset="0"/>
              </a:rPr>
              <a:t>transformationen</a:t>
            </a:r>
            <a:r>
              <a:rPr lang="en-GB" dirty="0" smtClean="0">
                <a:solidFill>
                  <a:srgbClr val="0070C0"/>
                </a:solidFill>
                <a:latin typeface="Verdana" charset="0"/>
              </a:rPr>
              <a:t> </a:t>
            </a:r>
            <a:r>
              <a:rPr lang="en-GB" dirty="0" err="1" smtClean="0">
                <a:solidFill>
                  <a:srgbClr val="0070C0"/>
                </a:solidFill>
                <a:latin typeface="Verdana" charset="0"/>
              </a:rPr>
              <a:t>af</a:t>
            </a:r>
            <a:r>
              <a:rPr lang="en-GB" dirty="0" smtClean="0">
                <a:solidFill>
                  <a:srgbClr val="0070C0"/>
                </a:solidFill>
                <a:latin typeface="Verdana" charset="0"/>
              </a:rPr>
              <a:t> information</a:t>
            </a:r>
          </a:p>
          <a:p>
            <a:pPr marL="342900" indent="-342900">
              <a:lnSpc>
                <a:spcPct val="110000"/>
              </a:lnSpc>
              <a:spcBef>
                <a:spcPct val="20000"/>
              </a:spcBef>
              <a:buFontTx/>
              <a:buChar char="•"/>
            </a:pPr>
            <a:endParaRPr lang="en-GB" dirty="0" smtClean="0">
              <a:solidFill>
                <a:srgbClr val="0070C0"/>
              </a:solidFill>
              <a:latin typeface="Verdana" charset="0"/>
            </a:endParaRPr>
          </a:p>
          <a:p>
            <a:pPr marL="342900" indent="-342900">
              <a:lnSpc>
                <a:spcPct val="110000"/>
              </a:lnSpc>
              <a:spcBef>
                <a:spcPct val="20000"/>
              </a:spcBef>
              <a:buFontTx/>
              <a:buChar char="•"/>
            </a:pPr>
            <a:r>
              <a:rPr lang="en-GB" dirty="0" smtClean="0">
                <a:solidFill>
                  <a:srgbClr val="0070C0"/>
                </a:solidFill>
                <a:latin typeface="Verdana" charset="0"/>
              </a:rPr>
              <a:t>To </a:t>
            </a:r>
            <a:r>
              <a:rPr lang="en-GB" dirty="0" err="1" smtClean="0">
                <a:solidFill>
                  <a:srgbClr val="0070C0"/>
                </a:solidFill>
                <a:latin typeface="Verdana" charset="0"/>
              </a:rPr>
              <a:t>niveauer</a:t>
            </a:r>
            <a:r>
              <a:rPr lang="en-GB" dirty="0" smtClean="0">
                <a:solidFill>
                  <a:srgbClr val="0070C0"/>
                </a:solidFill>
                <a:latin typeface="Verdana" charset="0"/>
              </a:rPr>
              <a:t>:</a:t>
            </a:r>
          </a:p>
          <a:p>
            <a:pPr marL="342900" indent="-342900">
              <a:lnSpc>
                <a:spcPct val="110000"/>
              </a:lnSpc>
              <a:spcBef>
                <a:spcPct val="20000"/>
              </a:spcBef>
              <a:buFontTx/>
              <a:buChar char="•"/>
            </a:pPr>
            <a:r>
              <a:rPr lang="en-GB" dirty="0" smtClean="0">
                <a:solidFill>
                  <a:srgbClr val="0070C0"/>
                </a:solidFill>
                <a:latin typeface="Verdana" charset="0"/>
              </a:rPr>
              <a:t>A) </a:t>
            </a:r>
            <a:r>
              <a:rPr lang="en-GB" dirty="0" err="1" smtClean="0">
                <a:solidFill>
                  <a:srgbClr val="0070C0"/>
                </a:solidFill>
                <a:latin typeface="Verdana" charset="0"/>
              </a:rPr>
              <a:t>Beskriv</a:t>
            </a:r>
            <a:r>
              <a:rPr lang="en-GB" dirty="0" smtClean="0">
                <a:solidFill>
                  <a:srgbClr val="0070C0"/>
                </a:solidFill>
                <a:latin typeface="Verdana" charset="0"/>
              </a:rPr>
              <a:t> </a:t>
            </a:r>
            <a:r>
              <a:rPr lang="en-GB" dirty="0" err="1" smtClean="0">
                <a:solidFill>
                  <a:srgbClr val="0070C0"/>
                </a:solidFill>
                <a:latin typeface="Verdana" charset="0"/>
              </a:rPr>
              <a:t>jer</a:t>
            </a:r>
            <a:r>
              <a:rPr lang="en-GB" dirty="0" smtClean="0">
                <a:solidFill>
                  <a:srgbClr val="0070C0"/>
                </a:solidFill>
                <a:latin typeface="Verdana" charset="0"/>
              </a:rPr>
              <a:t> </a:t>
            </a:r>
            <a:r>
              <a:rPr lang="en-GB" dirty="0" err="1" smtClean="0">
                <a:solidFill>
                  <a:srgbClr val="0070C0"/>
                </a:solidFill>
                <a:latin typeface="Verdana" charset="0"/>
              </a:rPr>
              <a:t>selv</a:t>
            </a:r>
            <a:r>
              <a:rPr lang="en-GB" dirty="0" smtClean="0">
                <a:solidFill>
                  <a:srgbClr val="0070C0"/>
                </a:solidFill>
                <a:latin typeface="Verdana" charset="0"/>
              </a:rPr>
              <a:t> </a:t>
            </a:r>
            <a:r>
              <a:rPr lang="en-GB" dirty="0" err="1" smtClean="0">
                <a:solidFill>
                  <a:srgbClr val="0070C0"/>
                </a:solidFill>
                <a:latin typeface="Verdana" charset="0"/>
              </a:rPr>
              <a:t>og</a:t>
            </a:r>
            <a:endParaRPr lang="en-GB" dirty="0">
              <a:solidFill>
                <a:srgbClr val="0070C0"/>
              </a:solidFill>
              <a:latin typeface="Verdana" charset="0"/>
            </a:endParaRPr>
          </a:p>
          <a:p>
            <a:pPr marL="342900" indent="-342900">
              <a:lnSpc>
                <a:spcPct val="110000"/>
              </a:lnSpc>
              <a:spcBef>
                <a:spcPct val="20000"/>
              </a:spcBef>
              <a:buFontTx/>
              <a:buChar char="•"/>
            </a:pPr>
            <a:r>
              <a:rPr lang="en-GB" dirty="0" err="1" smtClean="0">
                <a:solidFill>
                  <a:srgbClr val="0070C0"/>
                </a:solidFill>
                <a:latin typeface="Verdana" charset="0"/>
              </a:rPr>
              <a:t>Teknologianvendelse</a:t>
            </a:r>
            <a:endParaRPr lang="en-GB" dirty="0" smtClean="0">
              <a:solidFill>
                <a:srgbClr val="0070C0"/>
              </a:solidFill>
              <a:latin typeface="Verdana" charset="0"/>
            </a:endParaRPr>
          </a:p>
          <a:p>
            <a:pPr marL="342900" indent="-342900">
              <a:lnSpc>
                <a:spcPct val="110000"/>
              </a:lnSpc>
              <a:spcBef>
                <a:spcPct val="20000"/>
              </a:spcBef>
              <a:buFontTx/>
              <a:buChar char="•"/>
            </a:pPr>
            <a:r>
              <a:rPr lang="en-US" dirty="0" smtClean="0">
                <a:solidFill>
                  <a:srgbClr val="0070C0"/>
                </a:solidFill>
                <a:latin typeface="Verdana" charset="0"/>
              </a:rPr>
              <a:t>B) </a:t>
            </a:r>
            <a:r>
              <a:rPr lang="en-US" dirty="0" err="1" smtClean="0">
                <a:solidFill>
                  <a:srgbClr val="0070C0"/>
                </a:solidFill>
                <a:latin typeface="Verdana" charset="0"/>
              </a:rPr>
              <a:t>Beskriv</a:t>
            </a:r>
            <a:r>
              <a:rPr lang="en-US" dirty="0" smtClean="0">
                <a:solidFill>
                  <a:srgbClr val="0070C0"/>
                </a:solidFill>
                <a:latin typeface="Verdana" charset="0"/>
              </a:rPr>
              <a:t> </a:t>
            </a:r>
            <a:r>
              <a:rPr lang="en-US" dirty="0" err="1" smtClean="0">
                <a:solidFill>
                  <a:srgbClr val="0070C0"/>
                </a:solidFill>
                <a:latin typeface="Verdana" charset="0"/>
              </a:rPr>
              <a:t>jer</a:t>
            </a:r>
            <a:r>
              <a:rPr lang="en-US" dirty="0" smtClean="0">
                <a:solidFill>
                  <a:srgbClr val="0070C0"/>
                </a:solidFill>
                <a:latin typeface="Verdana" charset="0"/>
              </a:rPr>
              <a:t> </a:t>
            </a:r>
            <a:r>
              <a:rPr lang="en-US" dirty="0" err="1" smtClean="0">
                <a:solidFill>
                  <a:srgbClr val="0070C0"/>
                </a:solidFill>
                <a:latin typeface="Verdana" charset="0"/>
              </a:rPr>
              <a:t>selv</a:t>
            </a:r>
            <a:r>
              <a:rPr lang="en-US" dirty="0" smtClean="0">
                <a:solidFill>
                  <a:srgbClr val="0070C0"/>
                </a:solidFill>
                <a:latin typeface="Verdana" charset="0"/>
              </a:rPr>
              <a:t> </a:t>
            </a:r>
            <a:r>
              <a:rPr lang="en-US" dirty="0" err="1" smtClean="0">
                <a:solidFill>
                  <a:srgbClr val="0070C0"/>
                </a:solidFill>
                <a:latin typeface="Verdana" charset="0"/>
              </a:rPr>
              <a:t>som</a:t>
            </a:r>
            <a:r>
              <a:rPr lang="en-US" dirty="0" smtClean="0">
                <a:solidFill>
                  <a:srgbClr val="0070C0"/>
                </a:solidFill>
                <a:latin typeface="Verdana" charset="0"/>
              </a:rPr>
              <a:t> del </a:t>
            </a:r>
            <a:r>
              <a:rPr lang="en-US" dirty="0" err="1" smtClean="0">
                <a:solidFill>
                  <a:srgbClr val="0070C0"/>
                </a:solidFill>
                <a:latin typeface="Verdana" charset="0"/>
              </a:rPr>
              <a:t>af</a:t>
            </a:r>
            <a:r>
              <a:rPr lang="en-US" dirty="0" smtClean="0">
                <a:solidFill>
                  <a:srgbClr val="0070C0"/>
                </a:solidFill>
                <a:latin typeface="Verdana" charset="0"/>
              </a:rPr>
              <a:t> et </a:t>
            </a:r>
            <a:r>
              <a:rPr lang="en-US" dirty="0" err="1" smtClean="0">
                <a:solidFill>
                  <a:srgbClr val="0070C0"/>
                </a:solidFill>
                <a:latin typeface="Verdana" charset="0"/>
              </a:rPr>
              <a:t>større</a:t>
            </a:r>
            <a:r>
              <a:rPr lang="en-US" dirty="0" smtClean="0">
                <a:solidFill>
                  <a:srgbClr val="0070C0"/>
                </a:solidFill>
                <a:latin typeface="Verdana" charset="0"/>
              </a:rPr>
              <a:t> system (</a:t>
            </a:r>
            <a:r>
              <a:rPr lang="en-US" dirty="0" err="1" smtClean="0">
                <a:solidFill>
                  <a:srgbClr val="0070C0"/>
                </a:solidFill>
                <a:latin typeface="Verdana" charset="0"/>
              </a:rPr>
              <a:t>flere</a:t>
            </a:r>
            <a:r>
              <a:rPr lang="en-US" dirty="0" smtClean="0">
                <a:solidFill>
                  <a:srgbClr val="0070C0"/>
                </a:solidFill>
                <a:latin typeface="Verdana" charset="0"/>
              </a:rPr>
              <a:t> </a:t>
            </a:r>
            <a:r>
              <a:rPr lang="en-US" dirty="0" err="1" smtClean="0">
                <a:solidFill>
                  <a:srgbClr val="0070C0"/>
                </a:solidFill>
                <a:latin typeface="Verdana" charset="0"/>
              </a:rPr>
              <a:t>samvirkede</a:t>
            </a:r>
            <a:r>
              <a:rPr lang="en-US" dirty="0" smtClean="0">
                <a:solidFill>
                  <a:srgbClr val="0070C0"/>
                </a:solidFill>
                <a:latin typeface="Verdana" charset="0"/>
              </a:rPr>
              <a:t> </a:t>
            </a:r>
            <a:r>
              <a:rPr lang="en-US" dirty="0" err="1" smtClean="0">
                <a:solidFill>
                  <a:srgbClr val="0070C0"/>
                </a:solidFill>
                <a:latin typeface="Verdana" charset="0"/>
              </a:rPr>
              <a:t>enheder</a:t>
            </a:r>
            <a:r>
              <a:rPr lang="en-US" dirty="0" smtClean="0">
                <a:solidFill>
                  <a:srgbClr val="0070C0"/>
                </a:solidFill>
                <a:latin typeface="Verdana" charset="0"/>
              </a:rPr>
              <a:t>)</a:t>
            </a:r>
            <a:endParaRPr lang="en-US" dirty="0">
              <a:solidFill>
                <a:srgbClr val="0070C0"/>
              </a:solidFill>
              <a:latin typeface="Verdana" charset="0"/>
            </a:endParaRPr>
          </a:p>
        </p:txBody>
      </p:sp>
    </p:spTree>
    <p:extLst>
      <p:ext uri="{BB962C8B-B14F-4D97-AF65-F5344CB8AC3E}">
        <p14:creationId xmlns:p14="http://schemas.microsoft.com/office/powerpoint/2010/main" val="39947802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684213" y="620713"/>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a:solidFill>
                  <a:srgbClr val="492D65"/>
                </a:solidFill>
                <a:latin typeface="Verdana" charset="0"/>
              </a:rPr>
              <a:t>Activity Theory</a:t>
            </a:r>
          </a:p>
        </p:txBody>
      </p:sp>
      <p:sp>
        <p:nvSpPr>
          <p:cNvPr id="18435" name="Rectangle 3"/>
          <p:cNvSpPr>
            <a:spLocks noChangeArrowheads="1"/>
          </p:cNvSpPr>
          <p:nvPr/>
        </p:nvSpPr>
        <p:spPr bwMode="auto">
          <a:xfrm>
            <a:off x="611188" y="1700213"/>
            <a:ext cx="8153400" cy="320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GB" sz="2400" dirty="0" err="1" smtClean="0">
                <a:solidFill>
                  <a:srgbClr val="0070C0"/>
                </a:solidFill>
                <a:latin typeface="Verdana" charset="0"/>
              </a:rPr>
              <a:t>Forklarer</a:t>
            </a:r>
            <a:r>
              <a:rPr lang="en-GB" sz="2400" dirty="0" smtClean="0">
                <a:solidFill>
                  <a:srgbClr val="0070C0"/>
                </a:solidFill>
                <a:latin typeface="Verdana" charset="0"/>
              </a:rPr>
              <a:t> </a:t>
            </a:r>
            <a:r>
              <a:rPr lang="en-GB" sz="2400" dirty="0" err="1" smtClean="0">
                <a:solidFill>
                  <a:srgbClr val="0070C0"/>
                </a:solidFill>
                <a:latin typeface="Verdana" charset="0"/>
              </a:rPr>
              <a:t>menneskelig</a:t>
            </a:r>
            <a:r>
              <a:rPr lang="en-GB" sz="2400" dirty="0" smtClean="0">
                <a:solidFill>
                  <a:srgbClr val="0070C0"/>
                </a:solidFill>
                <a:latin typeface="Verdana" charset="0"/>
              </a:rPr>
              <a:t> </a:t>
            </a:r>
            <a:r>
              <a:rPr lang="en-GB" sz="2400" dirty="0" err="1" smtClean="0">
                <a:solidFill>
                  <a:srgbClr val="0070C0"/>
                </a:solidFill>
                <a:latin typeface="Verdana" charset="0"/>
              </a:rPr>
              <a:t>opførsel</a:t>
            </a:r>
            <a:r>
              <a:rPr lang="en-GB" sz="2400" dirty="0" smtClean="0">
                <a:solidFill>
                  <a:srgbClr val="0070C0"/>
                </a:solidFill>
                <a:latin typeface="Verdana" charset="0"/>
              </a:rPr>
              <a:t> </a:t>
            </a:r>
            <a:r>
              <a:rPr lang="en-GB" sz="2400" dirty="0" err="1" smtClean="0">
                <a:solidFill>
                  <a:srgbClr val="0070C0"/>
                </a:solidFill>
                <a:latin typeface="Verdana" charset="0"/>
              </a:rPr>
              <a:t>på</a:t>
            </a:r>
            <a:r>
              <a:rPr lang="en-GB" sz="2400" dirty="0" smtClean="0">
                <a:solidFill>
                  <a:srgbClr val="0070C0"/>
                </a:solidFill>
                <a:latin typeface="Verdana" charset="0"/>
              </a:rPr>
              <a:t> </a:t>
            </a:r>
            <a:r>
              <a:rPr lang="en-GB" sz="2400" dirty="0" err="1" smtClean="0">
                <a:solidFill>
                  <a:srgbClr val="0070C0"/>
                </a:solidFill>
                <a:latin typeface="Verdana" charset="0"/>
              </a:rPr>
              <a:t>baggrund</a:t>
            </a:r>
            <a:r>
              <a:rPr lang="en-GB" sz="2400" dirty="0" smtClean="0">
                <a:solidFill>
                  <a:srgbClr val="0070C0"/>
                </a:solidFill>
                <a:latin typeface="Verdana" charset="0"/>
              </a:rPr>
              <a:t> </a:t>
            </a:r>
            <a:r>
              <a:rPr lang="en-GB" sz="2400" dirty="0" err="1" smtClean="0">
                <a:solidFill>
                  <a:srgbClr val="0070C0"/>
                </a:solidFill>
                <a:latin typeface="Verdana" charset="0"/>
              </a:rPr>
              <a:t>af</a:t>
            </a:r>
            <a:r>
              <a:rPr lang="en-GB" sz="2400" dirty="0" smtClean="0">
                <a:solidFill>
                  <a:srgbClr val="0070C0"/>
                </a:solidFill>
                <a:latin typeface="Verdana" charset="0"/>
              </a:rPr>
              <a:t> </a:t>
            </a:r>
            <a:r>
              <a:rPr lang="en-GB" sz="2400" dirty="0" err="1" smtClean="0">
                <a:solidFill>
                  <a:srgbClr val="0070C0"/>
                </a:solidFill>
                <a:latin typeface="Verdana" charset="0"/>
              </a:rPr>
              <a:t>vores</a:t>
            </a:r>
            <a:r>
              <a:rPr lang="en-GB" sz="2400" dirty="0" smtClean="0">
                <a:solidFill>
                  <a:srgbClr val="0070C0"/>
                </a:solidFill>
                <a:latin typeface="Verdana" charset="0"/>
              </a:rPr>
              <a:t> </a:t>
            </a:r>
            <a:r>
              <a:rPr lang="en-GB" sz="2400" dirty="0" err="1" smtClean="0">
                <a:solidFill>
                  <a:srgbClr val="0070C0"/>
                </a:solidFill>
                <a:latin typeface="Verdana" charset="0"/>
              </a:rPr>
              <a:t>praktiske</a:t>
            </a:r>
            <a:r>
              <a:rPr lang="en-GB" sz="2400" dirty="0" smtClean="0">
                <a:solidFill>
                  <a:srgbClr val="0070C0"/>
                </a:solidFill>
                <a:latin typeface="Verdana" charset="0"/>
              </a:rPr>
              <a:t> </a:t>
            </a:r>
            <a:r>
              <a:rPr lang="en-GB" sz="2400" dirty="0" err="1" smtClean="0">
                <a:solidFill>
                  <a:srgbClr val="0070C0"/>
                </a:solidFill>
                <a:latin typeface="Verdana" charset="0"/>
              </a:rPr>
              <a:t>aktiviteter</a:t>
            </a:r>
            <a:r>
              <a:rPr lang="en-GB" sz="2400" dirty="0" smtClean="0">
                <a:solidFill>
                  <a:srgbClr val="0070C0"/>
                </a:solidFill>
                <a:latin typeface="Verdana" charset="0"/>
              </a:rPr>
              <a:t> </a:t>
            </a:r>
            <a:r>
              <a:rPr lang="en-GB" sz="2400" dirty="0" err="1" smtClean="0">
                <a:solidFill>
                  <a:srgbClr val="0070C0"/>
                </a:solidFill>
                <a:latin typeface="Verdana" charset="0"/>
              </a:rPr>
              <a:t>i</a:t>
            </a:r>
            <a:r>
              <a:rPr lang="en-GB" sz="2400" dirty="0" smtClean="0">
                <a:solidFill>
                  <a:srgbClr val="0070C0"/>
                </a:solidFill>
                <a:latin typeface="Verdana" charset="0"/>
              </a:rPr>
              <a:t> </a:t>
            </a:r>
            <a:r>
              <a:rPr lang="en-GB" sz="2400" dirty="0" err="1" smtClean="0">
                <a:solidFill>
                  <a:srgbClr val="0070C0"/>
                </a:solidFill>
                <a:latin typeface="Verdana" charset="0"/>
              </a:rPr>
              <a:t>verden</a:t>
            </a:r>
            <a:endParaRPr lang="en-GB" sz="2400" dirty="0">
              <a:solidFill>
                <a:srgbClr val="0070C0"/>
              </a:solidFill>
              <a:latin typeface="Verdana" charset="0"/>
            </a:endParaRPr>
          </a:p>
          <a:p>
            <a:pPr marL="342900" indent="-342900">
              <a:spcBef>
                <a:spcPct val="20000"/>
              </a:spcBef>
              <a:buFontTx/>
              <a:buChar char="•"/>
            </a:pPr>
            <a:r>
              <a:rPr lang="en-GB" sz="2400" dirty="0" smtClean="0">
                <a:solidFill>
                  <a:srgbClr val="0070C0"/>
                </a:solidFill>
                <a:latin typeface="Verdana" charset="0"/>
              </a:rPr>
              <a:t>Giver </a:t>
            </a:r>
            <a:r>
              <a:rPr lang="en-GB" sz="2400" dirty="0" err="1" smtClean="0">
                <a:solidFill>
                  <a:srgbClr val="0070C0"/>
                </a:solidFill>
                <a:latin typeface="Verdana" charset="0"/>
              </a:rPr>
              <a:t>os</a:t>
            </a:r>
            <a:r>
              <a:rPr lang="en-GB" sz="2400" dirty="0" smtClean="0">
                <a:solidFill>
                  <a:srgbClr val="0070C0"/>
                </a:solidFill>
                <a:latin typeface="Verdana" charset="0"/>
              </a:rPr>
              <a:t> et framework, </a:t>
            </a:r>
            <a:r>
              <a:rPr lang="en-GB" sz="2400" dirty="0" err="1" smtClean="0">
                <a:solidFill>
                  <a:srgbClr val="0070C0"/>
                </a:solidFill>
                <a:latin typeface="Verdana" charset="0"/>
              </a:rPr>
              <a:t>hvor</a:t>
            </a:r>
            <a:r>
              <a:rPr lang="en-GB" sz="2400" dirty="0" smtClean="0">
                <a:solidFill>
                  <a:srgbClr val="0070C0"/>
                </a:solidFill>
                <a:latin typeface="Verdana" charset="0"/>
              </a:rPr>
              <a:t> der </a:t>
            </a:r>
            <a:r>
              <a:rPr lang="en-GB" sz="2400" dirty="0" err="1" smtClean="0">
                <a:solidFill>
                  <a:srgbClr val="0070C0"/>
                </a:solidFill>
                <a:latin typeface="Verdana" charset="0"/>
              </a:rPr>
              <a:t>er</a:t>
            </a:r>
            <a:r>
              <a:rPr lang="en-GB" sz="2400" dirty="0" smtClean="0">
                <a:solidFill>
                  <a:srgbClr val="0070C0"/>
                </a:solidFill>
                <a:latin typeface="Verdana" charset="0"/>
              </a:rPr>
              <a:t> </a:t>
            </a:r>
            <a:r>
              <a:rPr lang="en-GB" sz="2400" dirty="0" err="1" smtClean="0">
                <a:solidFill>
                  <a:srgbClr val="0070C0"/>
                </a:solidFill>
                <a:latin typeface="Verdana" charset="0"/>
              </a:rPr>
              <a:t>fokus</a:t>
            </a:r>
            <a:r>
              <a:rPr lang="en-GB" sz="2400" dirty="0" smtClean="0">
                <a:solidFill>
                  <a:srgbClr val="0070C0"/>
                </a:solidFill>
                <a:latin typeface="Verdana" charset="0"/>
              </a:rPr>
              <a:t> </a:t>
            </a:r>
            <a:r>
              <a:rPr lang="en-GB" sz="2400" dirty="0" err="1" smtClean="0">
                <a:solidFill>
                  <a:srgbClr val="0070C0"/>
                </a:solidFill>
                <a:latin typeface="Verdana" charset="0"/>
              </a:rPr>
              <a:t>på</a:t>
            </a:r>
            <a:r>
              <a:rPr lang="en-GB" sz="2400" dirty="0" smtClean="0">
                <a:solidFill>
                  <a:srgbClr val="0070C0"/>
                </a:solidFill>
                <a:latin typeface="Verdana" charset="0"/>
              </a:rPr>
              <a:t> analyse </a:t>
            </a:r>
            <a:r>
              <a:rPr lang="en-GB" sz="2400" dirty="0" err="1" smtClean="0">
                <a:solidFill>
                  <a:srgbClr val="0070C0"/>
                </a:solidFill>
                <a:latin typeface="Verdana" charset="0"/>
              </a:rPr>
              <a:t>omkring</a:t>
            </a:r>
            <a:r>
              <a:rPr lang="en-GB" sz="2400" dirty="0" smtClean="0">
                <a:solidFill>
                  <a:srgbClr val="0070C0"/>
                </a:solidFill>
                <a:latin typeface="Verdana" charset="0"/>
              </a:rPr>
              <a:t> </a:t>
            </a:r>
            <a:r>
              <a:rPr lang="en-GB" sz="2400" dirty="0" err="1" smtClean="0">
                <a:solidFill>
                  <a:srgbClr val="0070C0"/>
                </a:solidFill>
                <a:latin typeface="Verdana" charset="0"/>
              </a:rPr>
              <a:t>konceptet</a:t>
            </a:r>
            <a:r>
              <a:rPr lang="en-GB" sz="2400" dirty="0" smtClean="0">
                <a:solidFill>
                  <a:srgbClr val="0070C0"/>
                </a:solidFill>
                <a:latin typeface="Verdana" charset="0"/>
              </a:rPr>
              <a:t> “</a:t>
            </a:r>
            <a:r>
              <a:rPr lang="en-GB" sz="2400" dirty="0" err="1" smtClean="0">
                <a:solidFill>
                  <a:srgbClr val="0070C0"/>
                </a:solidFill>
                <a:latin typeface="Verdana" charset="0"/>
              </a:rPr>
              <a:t>aktivitet</a:t>
            </a:r>
            <a:r>
              <a:rPr lang="en-GB" sz="2400" dirty="0" smtClean="0">
                <a:solidFill>
                  <a:srgbClr val="0070C0"/>
                </a:solidFill>
                <a:latin typeface="Verdana" charset="0"/>
              </a:rPr>
              <a:t>”. </a:t>
            </a:r>
            <a:r>
              <a:rPr lang="en-GB" sz="2400" dirty="0" err="1" smtClean="0">
                <a:solidFill>
                  <a:srgbClr val="0070C0"/>
                </a:solidFill>
                <a:latin typeface="Verdana" charset="0"/>
              </a:rPr>
              <a:t>Hjælper</a:t>
            </a:r>
            <a:r>
              <a:rPr lang="en-GB" sz="2400" dirty="0" smtClean="0">
                <a:solidFill>
                  <a:srgbClr val="0070C0"/>
                </a:solidFill>
                <a:latin typeface="Verdana" charset="0"/>
              </a:rPr>
              <a:t> </a:t>
            </a:r>
            <a:r>
              <a:rPr lang="en-GB" sz="2400" dirty="0" err="1" smtClean="0">
                <a:solidFill>
                  <a:srgbClr val="0070C0"/>
                </a:solidFill>
                <a:latin typeface="Verdana" charset="0"/>
              </a:rPr>
              <a:t>os</a:t>
            </a:r>
            <a:r>
              <a:rPr lang="en-GB" sz="2400" dirty="0" smtClean="0">
                <a:solidFill>
                  <a:srgbClr val="0070C0"/>
                </a:solidFill>
                <a:latin typeface="Verdana" charset="0"/>
              </a:rPr>
              <a:t> med at </a:t>
            </a:r>
            <a:r>
              <a:rPr lang="en-GB" sz="2400" dirty="0" err="1" smtClean="0">
                <a:solidFill>
                  <a:srgbClr val="0070C0"/>
                </a:solidFill>
                <a:latin typeface="Verdana" charset="0"/>
              </a:rPr>
              <a:t>identificere</a:t>
            </a:r>
            <a:r>
              <a:rPr lang="en-GB" sz="2400" dirty="0" smtClean="0">
                <a:solidFill>
                  <a:srgbClr val="0070C0"/>
                </a:solidFill>
                <a:latin typeface="Verdana" charset="0"/>
              </a:rPr>
              <a:t> </a:t>
            </a:r>
            <a:r>
              <a:rPr lang="en-GB" sz="2400" dirty="0" err="1" smtClean="0">
                <a:solidFill>
                  <a:srgbClr val="0070C0"/>
                </a:solidFill>
                <a:latin typeface="Verdana" charset="0"/>
              </a:rPr>
              <a:t>spændinger</a:t>
            </a:r>
            <a:r>
              <a:rPr lang="en-GB" sz="2400" dirty="0" smtClean="0">
                <a:solidFill>
                  <a:srgbClr val="0070C0"/>
                </a:solidFill>
                <a:latin typeface="Verdana" charset="0"/>
              </a:rPr>
              <a:t> </a:t>
            </a:r>
            <a:r>
              <a:rPr lang="en-GB" sz="2400" dirty="0" err="1" smtClean="0">
                <a:solidFill>
                  <a:srgbClr val="0070C0"/>
                </a:solidFill>
                <a:latin typeface="Verdana" charset="0"/>
              </a:rPr>
              <a:t>mellem</a:t>
            </a:r>
            <a:r>
              <a:rPr lang="en-GB" sz="2400" dirty="0" smtClean="0">
                <a:solidFill>
                  <a:srgbClr val="0070C0"/>
                </a:solidFill>
                <a:latin typeface="Verdana" charset="0"/>
              </a:rPr>
              <a:t> de </a:t>
            </a:r>
            <a:r>
              <a:rPr lang="en-GB" sz="2400" dirty="0" err="1" smtClean="0">
                <a:solidFill>
                  <a:srgbClr val="0070C0"/>
                </a:solidFill>
                <a:latin typeface="Verdana" charset="0"/>
              </a:rPr>
              <a:t>forskellige</a:t>
            </a:r>
            <a:r>
              <a:rPr lang="en-GB" sz="2400" dirty="0" smtClean="0">
                <a:solidFill>
                  <a:srgbClr val="0070C0"/>
                </a:solidFill>
                <a:latin typeface="Verdana" charset="0"/>
              </a:rPr>
              <a:t> dele </a:t>
            </a:r>
            <a:r>
              <a:rPr lang="en-GB" sz="2400" dirty="0" err="1" smtClean="0">
                <a:solidFill>
                  <a:srgbClr val="0070C0"/>
                </a:solidFill>
                <a:latin typeface="Verdana" charset="0"/>
              </a:rPr>
              <a:t>af</a:t>
            </a:r>
            <a:r>
              <a:rPr lang="en-GB" sz="2400" dirty="0" smtClean="0">
                <a:solidFill>
                  <a:srgbClr val="0070C0"/>
                </a:solidFill>
                <a:latin typeface="Verdana" charset="0"/>
              </a:rPr>
              <a:t> </a:t>
            </a:r>
            <a:r>
              <a:rPr lang="en-GB" sz="2400" dirty="0" err="1" smtClean="0">
                <a:solidFill>
                  <a:srgbClr val="0070C0"/>
                </a:solidFill>
                <a:latin typeface="Verdana" charset="0"/>
              </a:rPr>
              <a:t>systemet</a:t>
            </a:r>
            <a:endParaRPr lang="en-GB" sz="2400" dirty="0" smtClean="0">
              <a:solidFill>
                <a:srgbClr val="0070C0"/>
              </a:solidFill>
              <a:latin typeface="Verdana" charset="0"/>
            </a:endParaRPr>
          </a:p>
          <a:p>
            <a:pPr marL="342900" indent="-342900">
              <a:spcBef>
                <a:spcPct val="20000"/>
              </a:spcBef>
              <a:buFontTx/>
              <a:buChar char="•"/>
            </a:pPr>
            <a:r>
              <a:rPr lang="en-GB" sz="2400" dirty="0" smtClean="0">
                <a:solidFill>
                  <a:srgbClr val="0070C0"/>
                </a:solidFill>
                <a:latin typeface="Verdana" charset="0"/>
              </a:rPr>
              <a:t>To </a:t>
            </a:r>
            <a:r>
              <a:rPr lang="en-GB" sz="2400" dirty="0" err="1" smtClean="0">
                <a:solidFill>
                  <a:srgbClr val="0070C0"/>
                </a:solidFill>
                <a:latin typeface="Verdana" charset="0"/>
              </a:rPr>
              <a:t>nøglemodeller</a:t>
            </a:r>
            <a:r>
              <a:rPr lang="en-GB" sz="2400" dirty="0" smtClean="0">
                <a:solidFill>
                  <a:srgbClr val="0070C0"/>
                </a:solidFill>
                <a:latin typeface="Verdana" charset="0"/>
              </a:rPr>
              <a:t>: En der </a:t>
            </a:r>
            <a:r>
              <a:rPr lang="en-GB" sz="2400" dirty="0" err="1" smtClean="0">
                <a:solidFill>
                  <a:srgbClr val="0070C0"/>
                </a:solidFill>
                <a:latin typeface="Verdana" charset="0"/>
              </a:rPr>
              <a:t>skitserer</a:t>
            </a:r>
            <a:r>
              <a:rPr lang="en-GB" sz="2400" dirty="0" smtClean="0">
                <a:solidFill>
                  <a:srgbClr val="0070C0"/>
                </a:solidFill>
                <a:latin typeface="Verdana" charset="0"/>
              </a:rPr>
              <a:t>, </a:t>
            </a:r>
            <a:r>
              <a:rPr lang="en-GB" sz="2400" dirty="0" err="1" smtClean="0">
                <a:solidFill>
                  <a:srgbClr val="0070C0"/>
                </a:solidFill>
                <a:latin typeface="Verdana" charset="0"/>
              </a:rPr>
              <a:t>hvad</a:t>
            </a:r>
            <a:r>
              <a:rPr lang="en-GB" sz="2400" dirty="0" smtClean="0">
                <a:solidFill>
                  <a:srgbClr val="0070C0"/>
                </a:solidFill>
                <a:latin typeface="Verdana" charset="0"/>
              </a:rPr>
              <a:t> der </a:t>
            </a:r>
            <a:r>
              <a:rPr lang="en-GB" sz="2400" dirty="0" err="1" smtClean="0">
                <a:solidFill>
                  <a:srgbClr val="0070C0"/>
                </a:solidFill>
                <a:latin typeface="Verdana" charset="0"/>
              </a:rPr>
              <a:t>er</a:t>
            </a:r>
            <a:r>
              <a:rPr lang="en-GB" sz="2400" dirty="0" smtClean="0">
                <a:solidFill>
                  <a:srgbClr val="0070C0"/>
                </a:solidFill>
                <a:latin typeface="Verdana" charset="0"/>
              </a:rPr>
              <a:t> en “</a:t>
            </a:r>
            <a:r>
              <a:rPr lang="en-GB" sz="2400" dirty="0" err="1" smtClean="0">
                <a:solidFill>
                  <a:srgbClr val="0070C0"/>
                </a:solidFill>
                <a:latin typeface="Verdana" charset="0"/>
              </a:rPr>
              <a:t>aktivitet</a:t>
            </a:r>
            <a:r>
              <a:rPr lang="en-GB" sz="2400" dirty="0" smtClean="0">
                <a:solidFill>
                  <a:srgbClr val="0070C0"/>
                </a:solidFill>
                <a:latin typeface="Verdana" charset="0"/>
              </a:rPr>
              <a:t>” </a:t>
            </a:r>
            <a:r>
              <a:rPr lang="en-GB" sz="2400" dirty="0" err="1" smtClean="0">
                <a:solidFill>
                  <a:srgbClr val="0070C0"/>
                </a:solidFill>
                <a:latin typeface="Verdana" charset="0"/>
              </a:rPr>
              <a:t>og</a:t>
            </a:r>
            <a:r>
              <a:rPr lang="en-GB" sz="2400" dirty="0" smtClean="0">
                <a:solidFill>
                  <a:srgbClr val="0070C0"/>
                </a:solidFill>
                <a:latin typeface="Verdana" charset="0"/>
              </a:rPr>
              <a:t> en der </a:t>
            </a:r>
            <a:r>
              <a:rPr lang="en-GB" sz="2400" dirty="0" err="1" smtClean="0">
                <a:solidFill>
                  <a:srgbClr val="0070C0"/>
                </a:solidFill>
                <a:latin typeface="Verdana" charset="0"/>
              </a:rPr>
              <a:t>modellerer</a:t>
            </a:r>
            <a:r>
              <a:rPr lang="en-GB" sz="2400" dirty="0" smtClean="0">
                <a:solidFill>
                  <a:srgbClr val="0070C0"/>
                </a:solidFill>
                <a:latin typeface="Verdana" charset="0"/>
              </a:rPr>
              <a:t> den </a:t>
            </a:r>
            <a:r>
              <a:rPr lang="en-GB" sz="2400" dirty="0" err="1" smtClean="0">
                <a:solidFill>
                  <a:srgbClr val="0070C0"/>
                </a:solidFill>
                <a:latin typeface="Verdana" charset="0"/>
              </a:rPr>
              <a:t>formidlende</a:t>
            </a:r>
            <a:r>
              <a:rPr lang="en-GB" sz="2400" dirty="0" smtClean="0">
                <a:solidFill>
                  <a:srgbClr val="0070C0"/>
                </a:solidFill>
                <a:latin typeface="Verdana" charset="0"/>
              </a:rPr>
              <a:t> </a:t>
            </a:r>
            <a:r>
              <a:rPr lang="en-GB" sz="2400" dirty="0" err="1" smtClean="0">
                <a:solidFill>
                  <a:srgbClr val="0070C0"/>
                </a:solidFill>
                <a:latin typeface="Verdana" charset="0"/>
              </a:rPr>
              <a:t>rolle</a:t>
            </a:r>
            <a:r>
              <a:rPr lang="en-GB" sz="2400" dirty="0" smtClean="0">
                <a:solidFill>
                  <a:srgbClr val="0070C0"/>
                </a:solidFill>
                <a:latin typeface="Verdana" charset="0"/>
              </a:rPr>
              <a:t> </a:t>
            </a:r>
            <a:r>
              <a:rPr lang="en-GB" sz="2400" dirty="0" err="1" smtClean="0">
                <a:solidFill>
                  <a:srgbClr val="0070C0"/>
                </a:solidFill>
                <a:latin typeface="Verdana" charset="0"/>
              </a:rPr>
              <a:t>af</a:t>
            </a:r>
            <a:r>
              <a:rPr lang="en-GB" sz="2400" dirty="0" smtClean="0">
                <a:solidFill>
                  <a:srgbClr val="0070C0"/>
                </a:solidFill>
                <a:latin typeface="Verdana" charset="0"/>
              </a:rPr>
              <a:t> </a:t>
            </a:r>
            <a:r>
              <a:rPr lang="en-GB" sz="2400" dirty="0" err="1" smtClean="0">
                <a:solidFill>
                  <a:srgbClr val="0070C0"/>
                </a:solidFill>
                <a:latin typeface="Verdana" charset="0"/>
              </a:rPr>
              <a:t>artefakter</a:t>
            </a:r>
            <a:r>
              <a:rPr lang="en-GB" sz="2400" dirty="0" smtClean="0">
                <a:solidFill>
                  <a:srgbClr val="0070C0"/>
                </a:solidFill>
                <a:latin typeface="Verdana" charset="0"/>
              </a:rPr>
              <a:t>.</a:t>
            </a:r>
            <a:endParaRPr lang="en-US" sz="2400" dirty="0">
              <a:solidFill>
                <a:srgbClr val="0070C0"/>
              </a:solidFill>
              <a:latin typeface="Verdana" charset="0"/>
            </a:endParaRPr>
          </a:p>
          <a:p>
            <a:pPr marL="342900" indent="-342900">
              <a:lnSpc>
                <a:spcPct val="110000"/>
              </a:lnSpc>
              <a:spcBef>
                <a:spcPct val="20000"/>
              </a:spcBef>
              <a:buFontTx/>
              <a:buChar char="•"/>
            </a:pPr>
            <a:endParaRPr lang="en-US" sz="2400" dirty="0">
              <a:solidFill>
                <a:srgbClr val="0070C0"/>
              </a:solidFill>
              <a:latin typeface="Verdana" charset="0"/>
            </a:endParaRPr>
          </a:p>
        </p:txBody>
      </p:sp>
    </p:spTree>
    <p:extLst>
      <p:ext uri="{BB962C8B-B14F-4D97-AF65-F5344CB8AC3E}">
        <p14:creationId xmlns:p14="http://schemas.microsoft.com/office/powerpoint/2010/main" val="31553595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noProof="0" smtClean="0"/>
              <a:t>Præsentation af resultater	</a:t>
            </a:r>
            <a:endParaRPr lang="da-DK" noProof="0"/>
          </a:p>
        </p:txBody>
      </p:sp>
      <p:sp>
        <p:nvSpPr>
          <p:cNvPr id="3" name="Pladsholder til indhold 2"/>
          <p:cNvSpPr>
            <a:spLocks noGrp="1"/>
          </p:cNvSpPr>
          <p:nvPr>
            <p:ph idx="1"/>
          </p:nvPr>
        </p:nvSpPr>
        <p:spPr/>
        <p:txBody>
          <a:bodyPr>
            <a:normAutofit fontScale="85000" lnSpcReduction="10000"/>
          </a:bodyPr>
          <a:lstStyle/>
          <a:p>
            <a:r>
              <a:rPr lang="da-DK" noProof="0" dirty="0" smtClean="0"/>
              <a:t>Kom kun med påstande som dine data underbygger</a:t>
            </a:r>
          </a:p>
          <a:p>
            <a:r>
              <a:rPr lang="da-DK" noProof="0" dirty="0" smtClean="0"/>
              <a:t>Den bedste måde at præsentere data på afhænger af publikum, formål og den dataindsamling og –analyse du har foretaget</a:t>
            </a:r>
          </a:p>
          <a:p>
            <a:r>
              <a:rPr lang="da-DK" noProof="0" dirty="0" smtClean="0"/>
              <a:t>Grafiske repræsentationer er ofte gode / lettere at forstå</a:t>
            </a:r>
          </a:p>
          <a:p>
            <a:r>
              <a:rPr lang="da-DK" noProof="0" dirty="0" smtClean="0"/>
              <a:t>Andre muligheder:</a:t>
            </a:r>
          </a:p>
          <a:p>
            <a:pPr lvl="1"/>
            <a:r>
              <a:rPr lang="da-DK" noProof="0" dirty="0" smtClean="0"/>
              <a:t>UML (</a:t>
            </a:r>
            <a:r>
              <a:rPr lang="da-DK" noProof="0" dirty="0" err="1" smtClean="0"/>
              <a:t>Unified</a:t>
            </a:r>
            <a:r>
              <a:rPr lang="da-DK" noProof="0" dirty="0" smtClean="0"/>
              <a:t> </a:t>
            </a:r>
            <a:r>
              <a:rPr lang="da-DK" noProof="0" dirty="0" err="1" smtClean="0"/>
              <a:t>Markup</a:t>
            </a:r>
            <a:r>
              <a:rPr lang="da-DK" noProof="0" dirty="0" smtClean="0"/>
              <a:t> Language)</a:t>
            </a:r>
          </a:p>
          <a:p>
            <a:pPr lvl="1"/>
            <a:r>
              <a:rPr lang="da-DK" noProof="0" dirty="0" smtClean="0"/>
              <a:t>Historier – skabe scenarier</a:t>
            </a:r>
          </a:p>
          <a:p>
            <a:pPr lvl="1"/>
            <a:r>
              <a:rPr lang="da-DK" noProof="0" dirty="0" smtClean="0"/>
              <a:t>Opsummering af resultater – se kun på det væsentligste</a:t>
            </a:r>
          </a:p>
          <a:p>
            <a:endParaRPr lang="da-DK" noProof="0" dirty="0"/>
          </a:p>
        </p:txBody>
      </p:sp>
    </p:spTree>
    <p:extLst>
      <p:ext uri="{BB962C8B-B14F-4D97-AF65-F5344CB8AC3E}">
        <p14:creationId xmlns:p14="http://schemas.microsoft.com/office/powerpoint/2010/main" val="27950205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noProof="0" smtClean="0"/>
              <a:t>Opsummering</a:t>
            </a:r>
            <a:endParaRPr lang="da-DK" noProof="0"/>
          </a:p>
        </p:txBody>
      </p:sp>
      <p:sp>
        <p:nvSpPr>
          <p:cNvPr id="3" name="Pladsholder til indhold 2"/>
          <p:cNvSpPr>
            <a:spLocks noGrp="1"/>
          </p:cNvSpPr>
          <p:nvPr>
            <p:ph idx="1"/>
          </p:nvPr>
        </p:nvSpPr>
        <p:spPr/>
        <p:txBody>
          <a:bodyPr>
            <a:normAutofit fontScale="92500" lnSpcReduction="20000"/>
          </a:bodyPr>
          <a:lstStyle/>
          <a:p>
            <a:r>
              <a:rPr lang="da-DK" noProof="0" dirty="0" smtClean="0"/>
              <a:t>Hvilken type dataanalyse der kan bruges afhænger af den dataopsamling der er sket</a:t>
            </a:r>
          </a:p>
          <a:p>
            <a:r>
              <a:rPr lang="da-DK" noProof="0" dirty="0" smtClean="0"/>
              <a:t>Kvalitative og Kvantitative data kan opsamles med alle de tre dataopsamlingsteknikker</a:t>
            </a:r>
          </a:p>
          <a:p>
            <a:r>
              <a:rPr lang="da-DK" noProof="0" dirty="0" smtClean="0"/>
              <a:t>Procenter og Gennemsnit bruges ofte i interaktionsdesign</a:t>
            </a:r>
          </a:p>
          <a:p>
            <a:r>
              <a:rPr lang="da-DK" noProof="0" dirty="0" smtClean="0"/>
              <a:t>Gennemsnit, Median og Mode er forskellige typer “Gennemsnit” og kan give forskellige svar for samme datasæt.</a:t>
            </a:r>
          </a:p>
          <a:p>
            <a:r>
              <a:rPr lang="da-DK" noProof="0" dirty="0" smtClean="0"/>
              <a:t>Præsentationen af resultater bør ikke “toppe” beviserne.</a:t>
            </a:r>
            <a:endParaRPr lang="da-DK" noProof="0" dirty="0"/>
          </a:p>
        </p:txBody>
      </p:sp>
    </p:spTree>
    <p:extLst>
      <p:ext uri="{BB962C8B-B14F-4D97-AF65-F5344CB8AC3E}">
        <p14:creationId xmlns:p14="http://schemas.microsoft.com/office/powerpoint/2010/main" val="26322092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a-DK" noProof="0" dirty="0" smtClean="0"/>
              <a:t>Identifikation af behov og etablering af krav</a:t>
            </a:r>
            <a:endParaRPr lang="da-DK" noProof="0" dirty="0"/>
          </a:p>
        </p:txBody>
      </p:sp>
      <p:sp>
        <p:nvSpPr>
          <p:cNvPr id="3" name="Undertitel 2"/>
          <p:cNvSpPr>
            <a:spLocks noGrp="1"/>
          </p:cNvSpPr>
          <p:nvPr>
            <p:ph type="subTitle" idx="1"/>
          </p:nvPr>
        </p:nvSpPr>
        <p:spPr/>
        <p:txBody>
          <a:bodyPr/>
          <a:lstStyle/>
          <a:p>
            <a:r>
              <a:rPr lang="da-DK" noProof="0" smtClean="0"/>
              <a:t>Kapitel 10</a:t>
            </a:r>
            <a:endParaRPr lang="da-DK" noProof="0"/>
          </a:p>
        </p:txBody>
      </p:sp>
    </p:spTree>
    <p:extLst>
      <p:ext uri="{BB962C8B-B14F-4D97-AF65-F5344CB8AC3E}">
        <p14:creationId xmlns:p14="http://schemas.microsoft.com/office/powerpoint/2010/main" val="20982165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6"/>
          <p:cNvSpPr>
            <a:spLocks noGrp="1" noChangeArrowheads="1"/>
          </p:cNvSpPr>
          <p:nvPr>
            <p:ph type="title"/>
          </p:nvPr>
        </p:nvSpPr>
        <p:spPr>
          <a:xfrm>
            <a:off x="3235325" y="503238"/>
            <a:ext cx="2603500" cy="758825"/>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noProof="0" smtClean="0">
                <a:latin typeface="Calibri" charset="0"/>
              </a:rPr>
              <a:t>Overview</a:t>
            </a:r>
            <a:r>
              <a:rPr lang="da-DK" i="1" noProof="0" smtClean="0">
                <a:latin typeface="Calibri" charset="0"/>
              </a:rPr>
              <a:t> </a:t>
            </a:r>
            <a:endParaRPr lang="da-DK" i="1" noProof="0">
              <a:latin typeface="Calibri" charset="0"/>
            </a:endParaRPr>
          </a:p>
        </p:txBody>
      </p:sp>
      <p:sp>
        <p:nvSpPr>
          <p:cNvPr id="17410" name="Rectangle 7"/>
          <p:cNvSpPr>
            <a:spLocks noGrp="1" noChangeArrowheads="1"/>
          </p:cNvSpPr>
          <p:nvPr>
            <p:ph idx="1"/>
          </p:nvPr>
        </p:nvSpPr>
        <p:spPr>
          <a:xfrm>
            <a:off x="844550" y="9906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81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81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81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8197"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8200"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defRPr/>
            </a:pPr>
            <a:endParaRPr lang="en-GB" sz="1600" b="1" smtClean="0">
              <a:cs typeface="+mn-cs"/>
            </a:endParaRPr>
          </a:p>
        </p:txBody>
      </p:sp>
      <p:sp>
        <p:nvSpPr>
          <p:cNvPr id="8201" name="Rectangle 9"/>
          <p:cNvSpPr>
            <a:spLocks noChangeArrowheads="1"/>
          </p:cNvSpPr>
          <p:nvPr/>
        </p:nvSpPr>
        <p:spPr bwMode="auto">
          <a:xfrm>
            <a:off x="703263" y="1447800"/>
            <a:ext cx="766762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lnSpc>
                <a:spcPct val="150000"/>
              </a:lnSpc>
              <a:buFontTx/>
              <a:buChar char="•"/>
              <a:defRPr/>
            </a:pPr>
            <a:r>
              <a:rPr lang="en-US" sz="2800" dirty="0">
                <a:latin typeface="Verdana" charset="0"/>
                <a:cs typeface="+mn-cs"/>
              </a:rPr>
              <a:t> </a:t>
            </a:r>
            <a:r>
              <a:rPr lang="en-US" sz="2800" dirty="0" err="1">
                <a:latin typeface="Verdana" charset="0"/>
                <a:cs typeface="+mn-cs"/>
              </a:rPr>
              <a:t>Vigtigheden</a:t>
            </a:r>
            <a:r>
              <a:rPr lang="en-US" sz="2800" dirty="0">
                <a:latin typeface="Verdana" charset="0"/>
                <a:cs typeface="+mn-cs"/>
              </a:rPr>
              <a:t> </a:t>
            </a:r>
            <a:r>
              <a:rPr lang="en-US" sz="2800" dirty="0" err="1">
                <a:latin typeface="Verdana" charset="0"/>
                <a:cs typeface="+mn-cs"/>
              </a:rPr>
              <a:t>af</a:t>
            </a:r>
            <a:r>
              <a:rPr lang="en-US" sz="2800" dirty="0">
                <a:latin typeface="Verdana" charset="0"/>
                <a:cs typeface="+mn-cs"/>
              </a:rPr>
              <a:t> </a:t>
            </a:r>
            <a:r>
              <a:rPr lang="en-US" sz="2800" dirty="0" err="1">
                <a:latin typeface="Verdana" charset="0"/>
                <a:cs typeface="+mn-cs"/>
              </a:rPr>
              <a:t>krav</a:t>
            </a:r>
            <a:endParaRPr lang="en-US" sz="2800" dirty="0">
              <a:latin typeface="Verdana" charset="0"/>
              <a:cs typeface="+mn-cs"/>
            </a:endParaRPr>
          </a:p>
          <a:p>
            <a:pPr eaLnBrk="0" hangingPunct="0">
              <a:lnSpc>
                <a:spcPct val="150000"/>
              </a:lnSpc>
              <a:buFontTx/>
              <a:buChar char="•"/>
              <a:defRPr/>
            </a:pPr>
            <a:r>
              <a:rPr lang="en-US" sz="2800" dirty="0">
                <a:latin typeface="Verdana" charset="0"/>
                <a:cs typeface="+mn-cs"/>
              </a:rPr>
              <a:t> </a:t>
            </a:r>
            <a:r>
              <a:rPr lang="en-US" sz="2800" dirty="0" err="1">
                <a:latin typeface="Verdana" charset="0"/>
                <a:cs typeface="+mn-cs"/>
              </a:rPr>
              <a:t>Forskellige</a:t>
            </a:r>
            <a:r>
              <a:rPr lang="en-US" sz="2800" dirty="0">
                <a:latin typeface="Verdana" charset="0"/>
                <a:cs typeface="+mn-cs"/>
              </a:rPr>
              <a:t> </a:t>
            </a:r>
            <a:r>
              <a:rPr lang="en-US" sz="2800" b="1" dirty="0">
                <a:latin typeface="Verdana" charset="0"/>
                <a:cs typeface="+mn-cs"/>
              </a:rPr>
              <a:t>slags</a:t>
            </a:r>
            <a:r>
              <a:rPr lang="en-US" sz="2800" dirty="0">
                <a:latin typeface="Verdana" charset="0"/>
                <a:cs typeface="+mn-cs"/>
              </a:rPr>
              <a:t> </a:t>
            </a:r>
            <a:r>
              <a:rPr lang="en-US" sz="2800" dirty="0" err="1">
                <a:latin typeface="Verdana" charset="0"/>
                <a:cs typeface="+mn-cs"/>
              </a:rPr>
              <a:t>krav</a:t>
            </a:r>
            <a:endParaRPr lang="en-US" sz="2800" dirty="0">
              <a:latin typeface="Verdana" charset="0"/>
              <a:cs typeface="+mn-cs"/>
            </a:endParaRPr>
          </a:p>
          <a:p>
            <a:pPr eaLnBrk="0" hangingPunct="0">
              <a:lnSpc>
                <a:spcPct val="150000"/>
              </a:lnSpc>
              <a:buFontTx/>
              <a:buChar char="•"/>
              <a:defRPr/>
            </a:pPr>
            <a:r>
              <a:rPr lang="en-US" sz="2800" dirty="0">
                <a:latin typeface="Verdana" charset="0"/>
                <a:cs typeface="+mn-cs"/>
              </a:rPr>
              <a:t> </a:t>
            </a:r>
            <a:r>
              <a:rPr lang="en-US" sz="2800" dirty="0" err="1">
                <a:latin typeface="Verdana" charset="0"/>
                <a:cs typeface="+mn-cs"/>
              </a:rPr>
              <a:t>Dataindsamling</a:t>
            </a:r>
            <a:r>
              <a:rPr lang="en-US" sz="2800" dirty="0">
                <a:latin typeface="Verdana" charset="0"/>
                <a:cs typeface="+mn-cs"/>
              </a:rPr>
              <a:t> </a:t>
            </a:r>
            <a:r>
              <a:rPr lang="en-US" sz="2800" dirty="0" err="1">
                <a:latin typeface="Verdana" charset="0"/>
                <a:cs typeface="+mn-cs"/>
              </a:rPr>
              <a:t>ift</a:t>
            </a:r>
            <a:r>
              <a:rPr lang="en-US" sz="2800" dirty="0">
                <a:latin typeface="Verdana" charset="0"/>
                <a:cs typeface="+mn-cs"/>
              </a:rPr>
              <a:t> </a:t>
            </a:r>
            <a:r>
              <a:rPr lang="en-US" sz="2800" dirty="0" err="1">
                <a:latin typeface="Verdana" charset="0"/>
                <a:cs typeface="+mn-cs"/>
              </a:rPr>
              <a:t>krav</a:t>
            </a:r>
            <a:endParaRPr lang="en-US" sz="2800" dirty="0">
              <a:latin typeface="Verdana" charset="0"/>
              <a:cs typeface="+mn-cs"/>
            </a:endParaRPr>
          </a:p>
          <a:p>
            <a:pPr eaLnBrk="0" hangingPunct="0">
              <a:lnSpc>
                <a:spcPct val="150000"/>
              </a:lnSpc>
              <a:buFontTx/>
              <a:buChar char="•"/>
              <a:defRPr/>
            </a:pPr>
            <a:r>
              <a:rPr lang="en-US" sz="2800" dirty="0">
                <a:latin typeface="Verdana" charset="0"/>
                <a:cs typeface="+mn-cs"/>
              </a:rPr>
              <a:t> </a:t>
            </a:r>
            <a:r>
              <a:rPr lang="en-US" sz="2800" dirty="0" err="1">
                <a:latin typeface="Verdana" charset="0"/>
                <a:cs typeface="+mn-cs"/>
              </a:rPr>
              <a:t>Opg.beskrivelser</a:t>
            </a:r>
            <a:r>
              <a:rPr lang="en-US" sz="2800" dirty="0">
                <a:latin typeface="Verdana" charset="0"/>
                <a:cs typeface="+mn-cs"/>
              </a:rPr>
              <a:t>:	</a:t>
            </a:r>
            <a:r>
              <a:rPr lang="en-US" sz="2800" dirty="0" err="1">
                <a:latin typeface="Verdana" charset="0"/>
                <a:cs typeface="+mn-cs"/>
              </a:rPr>
              <a:t>Scenarier</a:t>
            </a:r>
            <a:r>
              <a:rPr lang="en-US" sz="2800" dirty="0">
                <a:latin typeface="Verdana" charset="0"/>
                <a:cs typeface="+mn-cs"/>
              </a:rPr>
              <a:t/>
            </a:r>
            <a:br>
              <a:rPr lang="en-US" sz="2800" dirty="0">
                <a:latin typeface="Verdana" charset="0"/>
                <a:cs typeface="+mn-cs"/>
              </a:rPr>
            </a:br>
            <a:r>
              <a:rPr lang="en-US" sz="2800" dirty="0">
                <a:latin typeface="Verdana" charset="0"/>
                <a:cs typeface="+mn-cs"/>
              </a:rPr>
              <a:t>		 		Use Cases</a:t>
            </a:r>
            <a:br>
              <a:rPr lang="en-US" sz="2800" dirty="0">
                <a:latin typeface="Verdana" charset="0"/>
                <a:cs typeface="+mn-cs"/>
              </a:rPr>
            </a:br>
            <a:r>
              <a:rPr lang="en-US" sz="2800" dirty="0">
                <a:latin typeface="Verdana" charset="0"/>
                <a:cs typeface="+mn-cs"/>
              </a:rPr>
              <a:t>				Essential use cases</a:t>
            </a:r>
            <a:endParaRPr lang="en-US" sz="2800" b="1" dirty="0">
              <a:latin typeface="Verdana" charset="0"/>
              <a:cs typeface="+mn-cs"/>
            </a:endParaRPr>
          </a:p>
          <a:p>
            <a:pPr eaLnBrk="0" hangingPunct="0">
              <a:lnSpc>
                <a:spcPct val="150000"/>
              </a:lnSpc>
              <a:buFontTx/>
              <a:buChar char="•"/>
              <a:defRPr/>
            </a:pPr>
            <a:r>
              <a:rPr lang="en-US" sz="2800" dirty="0">
                <a:latin typeface="Verdana" charset="0"/>
                <a:cs typeface="+mn-cs"/>
              </a:rPr>
              <a:t> </a:t>
            </a:r>
            <a:r>
              <a:rPr lang="en-US" sz="2800" dirty="0" err="1">
                <a:latin typeface="Verdana" charset="0"/>
                <a:cs typeface="+mn-cs"/>
              </a:rPr>
              <a:t>Opgaveanalyse</a:t>
            </a:r>
            <a:r>
              <a:rPr lang="en-US" sz="2800" dirty="0">
                <a:latin typeface="Verdana" charset="0"/>
                <a:cs typeface="+mn-cs"/>
              </a:rPr>
              <a:t>: 	HTA</a:t>
            </a:r>
            <a:br>
              <a:rPr lang="en-US" sz="2800" dirty="0">
                <a:latin typeface="Verdana" charset="0"/>
                <a:cs typeface="+mn-cs"/>
              </a:rPr>
            </a:br>
            <a:r>
              <a:rPr lang="en-US" sz="2800" dirty="0">
                <a:latin typeface="Verdana" charset="0"/>
                <a:cs typeface="+mn-cs"/>
              </a:rPr>
              <a:t>		</a:t>
            </a:r>
          </a:p>
          <a:p>
            <a:pPr eaLnBrk="0" hangingPunct="0">
              <a:lnSpc>
                <a:spcPct val="150000"/>
              </a:lnSpc>
              <a:defRPr/>
            </a:pPr>
            <a:endParaRPr lang="en-US" sz="2800" dirty="0">
              <a:latin typeface="Verdana" charset="0"/>
              <a:cs typeface="+mn-cs"/>
            </a:endParaRPr>
          </a:p>
        </p:txBody>
      </p:sp>
      <p:graphicFrame>
        <p:nvGraphicFramePr>
          <p:cNvPr id="17417" name="Object 10"/>
          <p:cNvGraphicFramePr>
            <a:graphicFrameLocks noChangeAspect="1"/>
          </p:cNvGraphicFramePr>
          <p:nvPr/>
        </p:nvGraphicFramePr>
        <p:xfrm>
          <a:off x="6823075" y="1676400"/>
          <a:ext cx="1209675" cy="2819400"/>
        </p:xfrm>
        <a:graphic>
          <a:graphicData uri="http://schemas.openxmlformats.org/presentationml/2006/ole">
            <mc:AlternateContent xmlns:mc="http://schemas.openxmlformats.org/markup-compatibility/2006">
              <mc:Choice xmlns:v="urn:schemas-microsoft-com:vml" Requires="v">
                <p:oleObj spid="_x0000_s2050" name="Clip" r:id="rId3" imgW="1854740" imgH="3988340" progId="MS_ClipArt_Gallery.5">
                  <p:embed/>
                </p:oleObj>
              </mc:Choice>
              <mc:Fallback>
                <p:oleObj name="Clip" r:id="rId3" imgW="1854740" imgH="3988340"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075" y="1676400"/>
                        <a:ext cx="1209675" cy="281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361189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Dagens program</a:t>
            </a:r>
            <a:endParaRPr lang="da-DK" dirty="0"/>
          </a:p>
        </p:txBody>
      </p:sp>
      <p:sp>
        <p:nvSpPr>
          <p:cNvPr id="3" name="Pladsholder til indhold 2"/>
          <p:cNvSpPr>
            <a:spLocks noGrp="1"/>
          </p:cNvSpPr>
          <p:nvPr>
            <p:ph idx="1"/>
          </p:nvPr>
        </p:nvSpPr>
        <p:spPr/>
        <p:txBody>
          <a:bodyPr/>
          <a:lstStyle/>
          <a:p>
            <a:r>
              <a:rPr lang="da-DK" dirty="0" smtClean="0"/>
              <a:t>Dataanalyse</a:t>
            </a:r>
            <a:endParaRPr lang="da-DK" dirty="0"/>
          </a:p>
          <a:p>
            <a:r>
              <a:rPr lang="da-DK" dirty="0"/>
              <a:t>Status på grupper &amp; projekter</a:t>
            </a:r>
          </a:p>
          <a:p>
            <a:r>
              <a:rPr lang="da-DK" dirty="0" smtClean="0"/>
              <a:t>Om </a:t>
            </a:r>
            <a:r>
              <a:rPr lang="da-DK" dirty="0" err="1" smtClean="0"/>
              <a:t>Portefølge</a:t>
            </a:r>
            <a:r>
              <a:rPr lang="da-DK" dirty="0" smtClean="0"/>
              <a:t> 1</a:t>
            </a:r>
          </a:p>
          <a:p>
            <a:endParaRPr lang="da-DK" dirty="0" smtClean="0"/>
          </a:p>
        </p:txBody>
      </p:sp>
    </p:spTree>
    <p:extLst>
      <p:ext uri="{BB962C8B-B14F-4D97-AF65-F5344CB8AC3E}">
        <p14:creationId xmlns:p14="http://schemas.microsoft.com/office/powerpoint/2010/main" val="32273460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Grp="1" noChangeArrowheads="1"/>
          </p:cNvSpPr>
          <p:nvPr>
            <p:ph type="title"/>
          </p:nvPr>
        </p:nvSpPr>
        <p:spPr>
          <a:xfrm>
            <a:off x="1258888" y="528638"/>
            <a:ext cx="6759575" cy="76835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noProof="0" dirty="0" smtClean="0">
                <a:latin typeface="Calibri" charset="0"/>
              </a:rPr>
              <a:t>Hvad, hvordan og hvorfor?</a:t>
            </a:r>
            <a:endParaRPr lang="da-DK" i="1" noProof="0" dirty="0">
              <a:latin typeface="Calibri" charset="0"/>
            </a:endParaRPr>
          </a:p>
        </p:txBody>
      </p:sp>
      <p:sp>
        <p:nvSpPr>
          <p:cNvPr id="18434" name="Rectangle 7"/>
          <p:cNvSpPr>
            <a:spLocks noGrp="1" noChangeArrowheads="1"/>
          </p:cNvSpPr>
          <p:nvPr>
            <p:ph idx="1"/>
          </p:nvPr>
        </p:nvSpPr>
        <p:spPr>
          <a:xfrm>
            <a:off x="844550" y="9906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dirty="0" smtClean="0">
              <a:solidFill>
                <a:srgbClr val="000000"/>
              </a:solidFill>
              <a:latin typeface="Calibri" charset="0"/>
            </a:endParaRPr>
          </a:p>
          <a:p>
            <a:pPr eaLnBrk="1" hangingPunct="1"/>
            <a:endParaRPr lang="da-DK" noProof="0" dirty="0">
              <a:latin typeface="Calibri" charset="0"/>
            </a:endParaRPr>
          </a:p>
        </p:txBody>
      </p:sp>
      <p:sp>
        <p:nvSpPr>
          <p:cNvPr id="921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921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922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9221"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9224"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defRPr/>
            </a:pPr>
            <a:endParaRPr lang="en-GB" sz="1600" b="1" smtClean="0">
              <a:cs typeface="+mn-cs"/>
            </a:endParaRPr>
          </a:p>
        </p:txBody>
      </p:sp>
      <p:sp>
        <p:nvSpPr>
          <p:cNvPr id="9225" name="Rectangle 9"/>
          <p:cNvSpPr>
            <a:spLocks noChangeArrowheads="1"/>
          </p:cNvSpPr>
          <p:nvPr/>
        </p:nvSpPr>
        <p:spPr bwMode="auto">
          <a:xfrm>
            <a:off x="844550" y="1295400"/>
            <a:ext cx="766603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buFontTx/>
              <a:buChar char="•"/>
              <a:defRPr/>
            </a:pPr>
            <a:r>
              <a:rPr lang="en-US" sz="2800" dirty="0">
                <a:latin typeface="Verdana" charset="0"/>
                <a:cs typeface="+mn-cs"/>
              </a:rPr>
              <a:t> </a:t>
            </a:r>
            <a:r>
              <a:rPr lang="en-US" sz="2800" dirty="0" err="1" smtClean="0">
                <a:latin typeface="Verdana" charset="0"/>
                <a:cs typeface="+mn-cs"/>
              </a:rPr>
              <a:t>Hvad</a:t>
            </a:r>
            <a:r>
              <a:rPr lang="en-US" sz="2800" dirty="0" smtClean="0">
                <a:latin typeface="Verdana" charset="0"/>
                <a:cs typeface="+mn-cs"/>
              </a:rPr>
              <a:t>?</a:t>
            </a:r>
            <a:endParaRPr lang="en-US" sz="2800" dirty="0">
              <a:latin typeface="Verdana" charset="0"/>
              <a:cs typeface="+mn-cs"/>
            </a:endParaRPr>
          </a:p>
          <a:p>
            <a:pPr marL="819150" lvl="1" eaLnBrk="0" hangingPunct="0">
              <a:defRPr/>
            </a:pPr>
            <a:r>
              <a:rPr lang="en-US" sz="2800" dirty="0">
                <a:latin typeface="Verdana" charset="0"/>
                <a:cs typeface="+mn-cs"/>
              </a:rPr>
              <a:t>To </a:t>
            </a:r>
            <a:r>
              <a:rPr lang="en-US" sz="2800" dirty="0" err="1">
                <a:latin typeface="Verdana" charset="0"/>
                <a:cs typeface="+mn-cs"/>
              </a:rPr>
              <a:t>mål</a:t>
            </a:r>
            <a:r>
              <a:rPr lang="en-US" sz="2800" dirty="0">
                <a:latin typeface="Verdana" charset="0"/>
                <a:cs typeface="+mn-cs"/>
              </a:rPr>
              <a:t>:</a:t>
            </a:r>
          </a:p>
          <a:p>
            <a:pPr marL="819150" lvl="1" eaLnBrk="0" hangingPunct="0">
              <a:defRPr/>
            </a:pPr>
            <a:r>
              <a:rPr lang="en-US" sz="2800" dirty="0">
                <a:latin typeface="Verdana" charset="0"/>
                <a:cs typeface="+mn-cs"/>
              </a:rPr>
              <a:t>1. </a:t>
            </a:r>
            <a:r>
              <a:rPr lang="en-US" sz="2800" dirty="0" err="1">
                <a:latin typeface="Verdana" charset="0"/>
                <a:cs typeface="+mn-cs"/>
              </a:rPr>
              <a:t>Forstå</a:t>
            </a:r>
            <a:r>
              <a:rPr lang="en-US" sz="2800" dirty="0">
                <a:latin typeface="Verdana" charset="0"/>
                <a:cs typeface="+mn-cs"/>
              </a:rPr>
              <a:t> </a:t>
            </a:r>
            <a:r>
              <a:rPr lang="en-US" sz="2800" dirty="0" err="1">
                <a:latin typeface="Verdana" charset="0"/>
                <a:cs typeface="+mn-cs"/>
              </a:rPr>
              <a:t>så</a:t>
            </a:r>
            <a:r>
              <a:rPr lang="en-US" sz="2800" dirty="0">
                <a:latin typeface="Verdana" charset="0"/>
                <a:cs typeface="+mn-cs"/>
              </a:rPr>
              <a:t> </a:t>
            </a:r>
            <a:r>
              <a:rPr lang="en-US" sz="2800" dirty="0" err="1">
                <a:latin typeface="Verdana" charset="0"/>
                <a:cs typeface="+mn-cs"/>
              </a:rPr>
              <a:t>meget</a:t>
            </a:r>
            <a:r>
              <a:rPr lang="en-US" sz="2800" dirty="0">
                <a:latin typeface="Verdana" charset="0"/>
                <a:cs typeface="+mn-cs"/>
              </a:rPr>
              <a:t> </a:t>
            </a:r>
            <a:r>
              <a:rPr lang="en-US" sz="2800" dirty="0" err="1">
                <a:latin typeface="Verdana" charset="0"/>
                <a:cs typeface="+mn-cs"/>
              </a:rPr>
              <a:t>som</a:t>
            </a:r>
            <a:r>
              <a:rPr lang="en-US" sz="2800" dirty="0">
                <a:latin typeface="Verdana" charset="0"/>
                <a:cs typeface="+mn-cs"/>
              </a:rPr>
              <a:t> </a:t>
            </a:r>
            <a:r>
              <a:rPr lang="en-US" sz="2800" dirty="0" err="1">
                <a:latin typeface="Verdana" charset="0"/>
                <a:cs typeface="+mn-cs"/>
              </a:rPr>
              <a:t>muligt</a:t>
            </a:r>
            <a:r>
              <a:rPr lang="en-US" sz="2800" dirty="0">
                <a:latin typeface="Verdana" charset="0"/>
                <a:cs typeface="+mn-cs"/>
              </a:rPr>
              <a:t> </a:t>
            </a:r>
            <a:r>
              <a:rPr lang="en-US" sz="2800" dirty="0" err="1">
                <a:latin typeface="Verdana" charset="0"/>
                <a:cs typeface="+mn-cs"/>
              </a:rPr>
              <a:t>om</a:t>
            </a:r>
            <a:r>
              <a:rPr lang="en-US" sz="2800" dirty="0">
                <a:latin typeface="Verdana" charset="0"/>
                <a:cs typeface="+mn-cs"/>
              </a:rPr>
              <a:t> </a:t>
            </a:r>
            <a:r>
              <a:rPr lang="en-US" sz="2800" dirty="0" smtClean="0">
                <a:latin typeface="Verdana" charset="0"/>
                <a:cs typeface="+mn-cs"/>
              </a:rPr>
              <a:t>		</a:t>
            </a:r>
            <a:r>
              <a:rPr lang="en-US" sz="2800" dirty="0" err="1" smtClean="0">
                <a:latin typeface="Verdana" charset="0"/>
                <a:cs typeface="+mn-cs"/>
              </a:rPr>
              <a:t>brugere</a:t>
            </a:r>
            <a:r>
              <a:rPr lang="en-US" sz="2800" dirty="0">
                <a:latin typeface="Verdana" charset="0"/>
                <a:cs typeface="+mn-cs"/>
              </a:rPr>
              <a:t>, </a:t>
            </a:r>
            <a:r>
              <a:rPr lang="en-US" sz="2800" dirty="0" err="1">
                <a:latin typeface="Verdana" charset="0"/>
                <a:cs typeface="+mn-cs"/>
              </a:rPr>
              <a:t>opgave</a:t>
            </a:r>
            <a:r>
              <a:rPr lang="en-US" sz="2800" dirty="0">
                <a:latin typeface="Verdana" charset="0"/>
                <a:cs typeface="+mn-cs"/>
              </a:rPr>
              <a:t>, </a:t>
            </a:r>
            <a:r>
              <a:rPr lang="en-US" sz="2800" dirty="0" err="1">
                <a:latin typeface="Verdana" charset="0"/>
                <a:cs typeface="+mn-cs"/>
              </a:rPr>
              <a:t>kontekst</a:t>
            </a:r>
            <a:endParaRPr lang="en-US" sz="2800" dirty="0">
              <a:latin typeface="Verdana" charset="0"/>
              <a:cs typeface="+mn-cs"/>
            </a:endParaRPr>
          </a:p>
          <a:p>
            <a:pPr marL="819150" lvl="1" eaLnBrk="0" hangingPunct="0">
              <a:defRPr/>
            </a:pPr>
            <a:r>
              <a:rPr lang="en-US" sz="2800" dirty="0">
                <a:latin typeface="Verdana" charset="0"/>
                <a:cs typeface="+mn-cs"/>
              </a:rPr>
              <a:t>2. </a:t>
            </a:r>
            <a:r>
              <a:rPr lang="en-US" sz="2800" dirty="0" err="1">
                <a:latin typeface="Verdana" charset="0"/>
                <a:cs typeface="+mn-cs"/>
              </a:rPr>
              <a:t>Fremstil</a:t>
            </a:r>
            <a:r>
              <a:rPr lang="en-US" sz="2800" dirty="0">
                <a:latin typeface="Verdana" charset="0"/>
                <a:cs typeface="+mn-cs"/>
              </a:rPr>
              <a:t> et </a:t>
            </a:r>
            <a:r>
              <a:rPr lang="en-US" sz="2800" dirty="0" err="1">
                <a:latin typeface="Verdana" charset="0"/>
                <a:cs typeface="+mn-cs"/>
              </a:rPr>
              <a:t>stabilt</a:t>
            </a:r>
            <a:r>
              <a:rPr lang="en-US" sz="2800" dirty="0">
                <a:latin typeface="Verdana" charset="0"/>
                <a:cs typeface="+mn-cs"/>
              </a:rPr>
              <a:t> </a:t>
            </a:r>
            <a:r>
              <a:rPr lang="en-US" sz="2800" dirty="0" err="1">
                <a:latin typeface="Verdana" charset="0"/>
                <a:cs typeface="+mn-cs"/>
              </a:rPr>
              <a:t>sæt</a:t>
            </a:r>
            <a:r>
              <a:rPr lang="en-US" sz="2800" dirty="0">
                <a:latin typeface="Verdana" charset="0"/>
                <a:cs typeface="+mn-cs"/>
              </a:rPr>
              <a:t> </a:t>
            </a:r>
            <a:r>
              <a:rPr lang="en-US" sz="2800" dirty="0" err="1">
                <a:latin typeface="Verdana" charset="0"/>
                <a:cs typeface="+mn-cs"/>
              </a:rPr>
              <a:t>af</a:t>
            </a:r>
            <a:r>
              <a:rPr lang="en-US" sz="2800" dirty="0">
                <a:latin typeface="Verdana" charset="0"/>
                <a:cs typeface="+mn-cs"/>
              </a:rPr>
              <a:t> </a:t>
            </a:r>
            <a:r>
              <a:rPr lang="en-US" sz="2800" dirty="0" err="1">
                <a:latin typeface="Verdana" charset="0"/>
                <a:cs typeface="+mn-cs"/>
              </a:rPr>
              <a:t>krav</a:t>
            </a:r>
            <a:endParaRPr lang="en-US" sz="2800" dirty="0">
              <a:latin typeface="Verdana" charset="0"/>
              <a:cs typeface="+mn-cs"/>
            </a:endParaRPr>
          </a:p>
          <a:p>
            <a:pPr marL="819150" lvl="1" eaLnBrk="0" hangingPunct="0">
              <a:defRPr/>
            </a:pPr>
            <a:endParaRPr lang="en-US" sz="2800" dirty="0">
              <a:latin typeface="Verdana" charset="0"/>
              <a:cs typeface="+mn-cs"/>
            </a:endParaRPr>
          </a:p>
          <a:p>
            <a:pPr eaLnBrk="0" hangingPunct="0">
              <a:buFontTx/>
              <a:buChar char="•"/>
              <a:defRPr/>
            </a:pPr>
            <a:r>
              <a:rPr lang="en-US" sz="2800" dirty="0">
                <a:latin typeface="Verdana" charset="0"/>
                <a:cs typeface="+mn-cs"/>
              </a:rPr>
              <a:t> </a:t>
            </a:r>
            <a:r>
              <a:rPr lang="en-US" sz="2800" dirty="0" err="1" smtClean="0">
                <a:latin typeface="Verdana" charset="0"/>
                <a:cs typeface="+mn-cs"/>
              </a:rPr>
              <a:t>Hvordan</a:t>
            </a:r>
            <a:r>
              <a:rPr lang="en-US" sz="2800" dirty="0" smtClean="0">
                <a:latin typeface="Verdana" charset="0"/>
                <a:cs typeface="+mn-cs"/>
              </a:rPr>
              <a:t> </a:t>
            </a:r>
            <a:r>
              <a:rPr lang="en-US" sz="2800" dirty="0" err="1" smtClean="0">
                <a:latin typeface="Verdana" charset="0"/>
                <a:cs typeface="+mn-cs"/>
              </a:rPr>
              <a:t>gør</a:t>
            </a:r>
            <a:r>
              <a:rPr lang="en-US" sz="2800" dirty="0" smtClean="0">
                <a:latin typeface="Verdana" charset="0"/>
                <a:cs typeface="+mn-cs"/>
              </a:rPr>
              <a:t> vi </a:t>
            </a:r>
            <a:r>
              <a:rPr lang="en-US" sz="2800" dirty="0" err="1" smtClean="0">
                <a:latin typeface="Verdana" charset="0"/>
                <a:cs typeface="+mn-cs"/>
              </a:rPr>
              <a:t>det</a:t>
            </a:r>
            <a:r>
              <a:rPr lang="en-US" sz="2800" dirty="0" smtClean="0">
                <a:latin typeface="Verdana" charset="0"/>
                <a:cs typeface="+mn-cs"/>
              </a:rPr>
              <a:t>?</a:t>
            </a:r>
            <a:endParaRPr lang="en-US" sz="2800" dirty="0">
              <a:latin typeface="Verdana" charset="0"/>
              <a:cs typeface="+mn-cs"/>
            </a:endParaRPr>
          </a:p>
          <a:p>
            <a:pPr marL="819150" lvl="1" eaLnBrk="0" hangingPunct="0">
              <a:defRPr/>
            </a:pPr>
            <a:r>
              <a:rPr lang="en-US" sz="2800" dirty="0" err="1" smtClean="0">
                <a:latin typeface="Verdana" charset="0"/>
                <a:cs typeface="+mn-cs"/>
              </a:rPr>
              <a:t>Data</a:t>
            </a:r>
            <a:r>
              <a:rPr lang="en-US" sz="2800" b="1" dirty="0" err="1" smtClean="0">
                <a:latin typeface="Verdana" charset="0"/>
                <a:cs typeface="+mn-cs"/>
              </a:rPr>
              <a:t>indsamling</a:t>
            </a:r>
            <a:r>
              <a:rPr lang="en-US" sz="2800" dirty="0" err="1" smtClean="0">
                <a:latin typeface="Verdana" charset="0"/>
                <a:cs typeface="+mn-cs"/>
              </a:rPr>
              <a:t>saktiviteter</a:t>
            </a:r>
            <a:r>
              <a:rPr lang="en-US" sz="2800" dirty="0" smtClean="0">
                <a:latin typeface="Verdana" charset="0"/>
                <a:cs typeface="+mn-cs"/>
              </a:rPr>
              <a:t>.</a:t>
            </a:r>
            <a:endParaRPr lang="en-US" sz="2800" dirty="0">
              <a:latin typeface="Verdana" charset="0"/>
              <a:cs typeface="+mn-cs"/>
            </a:endParaRPr>
          </a:p>
          <a:p>
            <a:pPr marL="819150" lvl="1" eaLnBrk="0" hangingPunct="0">
              <a:defRPr/>
            </a:pPr>
            <a:r>
              <a:rPr lang="en-US" sz="2800" dirty="0" err="1" smtClean="0">
                <a:latin typeface="Verdana" charset="0"/>
                <a:cs typeface="+mn-cs"/>
              </a:rPr>
              <a:t>Data</a:t>
            </a:r>
            <a:r>
              <a:rPr lang="en-US" sz="2800" b="1" dirty="0" err="1" smtClean="0">
                <a:latin typeface="Verdana" charset="0"/>
                <a:cs typeface="+mn-cs"/>
              </a:rPr>
              <a:t>analyse</a:t>
            </a:r>
            <a:r>
              <a:rPr lang="en-US" sz="2800" dirty="0" err="1" smtClean="0">
                <a:latin typeface="Verdana" charset="0"/>
                <a:cs typeface="+mn-cs"/>
              </a:rPr>
              <a:t>aktiviteter</a:t>
            </a:r>
            <a:r>
              <a:rPr lang="en-US" sz="2800" dirty="0" smtClean="0">
                <a:latin typeface="Verdana" charset="0"/>
                <a:cs typeface="+mn-cs"/>
              </a:rPr>
              <a:t>.</a:t>
            </a:r>
            <a:endParaRPr lang="en-US" sz="2800" dirty="0">
              <a:latin typeface="Verdana" charset="0"/>
              <a:cs typeface="+mn-cs"/>
            </a:endParaRPr>
          </a:p>
          <a:p>
            <a:pPr marL="819150" lvl="1" eaLnBrk="0" hangingPunct="0">
              <a:defRPr/>
            </a:pPr>
            <a:r>
              <a:rPr lang="en-US" sz="2800" b="1" dirty="0" err="1" smtClean="0">
                <a:latin typeface="Verdana" charset="0"/>
                <a:cs typeface="+mn-cs"/>
              </a:rPr>
              <a:t>Udtræk</a:t>
            </a:r>
            <a:r>
              <a:rPr lang="en-US" sz="2800" dirty="0" smtClean="0">
                <a:latin typeface="Verdana" charset="0"/>
                <a:cs typeface="+mn-cs"/>
              </a:rPr>
              <a:t> »</a:t>
            </a:r>
            <a:r>
              <a:rPr lang="en-US" sz="2800" dirty="0" err="1">
                <a:latin typeface="Verdana" charset="0"/>
                <a:cs typeface="+mn-cs"/>
              </a:rPr>
              <a:t>krav</a:t>
            </a:r>
            <a:r>
              <a:rPr lang="en-US" sz="2800" dirty="0" smtClean="0">
                <a:latin typeface="Verdana" charset="0"/>
                <a:cs typeface="+mn-cs"/>
              </a:rPr>
              <a:t>« </a:t>
            </a:r>
            <a:r>
              <a:rPr lang="en-US" sz="2800" dirty="0" err="1" smtClean="0">
                <a:latin typeface="Verdana" charset="0"/>
                <a:cs typeface="+mn-cs"/>
              </a:rPr>
              <a:t>herfra</a:t>
            </a:r>
            <a:r>
              <a:rPr lang="en-US" sz="2800" dirty="0" smtClean="0">
                <a:latin typeface="Verdana" charset="0"/>
                <a:cs typeface="+mn-cs"/>
              </a:rPr>
              <a:t>.</a:t>
            </a:r>
            <a:endParaRPr lang="en-US" sz="2800" dirty="0">
              <a:latin typeface="Verdana" charset="0"/>
              <a:cs typeface="+mn-cs"/>
            </a:endParaRPr>
          </a:p>
          <a:p>
            <a:pPr marL="819150" lvl="1" eaLnBrk="0" hangingPunct="0">
              <a:defRPr/>
            </a:pPr>
            <a:r>
              <a:rPr lang="en-US" sz="2800" dirty="0">
                <a:latin typeface="Verdana" charset="0"/>
                <a:cs typeface="+mn-cs"/>
              </a:rPr>
              <a:t>Alt </a:t>
            </a:r>
            <a:r>
              <a:rPr lang="en-US" sz="2800" dirty="0" err="1">
                <a:latin typeface="Verdana" charset="0"/>
                <a:cs typeface="+mn-cs"/>
              </a:rPr>
              <a:t>dette</a:t>
            </a:r>
            <a:r>
              <a:rPr lang="en-US" sz="2800" dirty="0">
                <a:latin typeface="Verdana" charset="0"/>
                <a:cs typeface="+mn-cs"/>
              </a:rPr>
              <a:t> </a:t>
            </a:r>
            <a:r>
              <a:rPr lang="en-US" sz="2800" dirty="0" err="1">
                <a:latin typeface="Verdana" charset="0"/>
                <a:cs typeface="+mn-cs"/>
              </a:rPr>
              <a:t>er</a:t>
            </a:r>
            <a:r>
              <a:rPr lang="en-US" sz="2800" dirty="0">
                <a:latin typeface="Verdana" charset="0"/>
                <a:cs typeface="+mn-cs"/>
              </a:rPr>
              <a:t> </a:t>
            </a:r>
            <a:r>
              <a:rPr lang="en-US" sz="2800" dirty="0" smtClean="0">
                <a:latin typeface="Verdana" charset="0"/>
                <a:cs typeface="+mn-cs"/>
              </a:rPr>
              <a:t>“messy” </a:t>
            </a:r>
            <a:r>
              <a:rPr lang="en-US" sz="2800" dirty="0" err="1" smtClean="0">
                <a:latin typeface="Verdana" charset="0"/>
                <a:cs typeface="+mn-cs"/>
              </a:rPr>
              <a:t>og</a:t>
            </a:r>
            <a:r>
              <a:rPr lang="en-US" sz="2800" dirty="0" smtClean="0">
                <a:latin typeface="Verdana" charset="0"/>
                <a:cs typeface="+mn-cs"/>
              </a:rPr>
              <a:t> </a:t>
            </a:r>
            <a:r>
              <a:rPr lang="en-US" sz="2800" dirty="0" err="1" smtClean="0">
                <a:latin typeface="Verdana" charset="0"/>
                <a:cs typeface="+mn-cs"/>
              </a:rPr>
              <a:t>iterativt</a:t>
            </a:r>
            <a:r>
              <a:rPr lang="en-US" sz="2800" dirty="0" smtClean="0">
                <a:latin typeface="Verdana" charset="0"/>
                <a:cs typeface="+mn-cs"/>
              </a:rPr>
              <a:t>.</a:t>
            </a:r>
            <a:endParaRPr lang="en-US" sz="2800" dirty="0">
              <a:latin typeface="Verdana" charset="0"/>
              <a:cs typeface="+mn-cs"/>
            </a:endParaRPr>
          </a:p>
        </p:txBody>
      </p:sp>
    </p:spTree>
    <p:extLst>
      <p:ext uri="{BB962C8B-B14F-4D97-AF65-F5344CB8AC3E}">
        <p14:creationId xmlns:p14="http://schemas.microsoft.com/office/powerpoint/2010/main" val="690627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6"/>
          <p:cNvSpPr>
            <a:spLocks noGrp="1" noChangeArrowheads="1"/>
          </p:cNvSpPr>
          <p:nvPr>
            <p:ph type="title"/>
          </p:nvPr>
        </p:nvSpPr>
        <p:spPr>
          <a:xfrm>
            <a:off x="457200" y="461963"/>
            <a:ext cx="8229600" cy="76835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noProof="0" dirty="0" smtClean="0">
                <a:latin typeface="Calibri" charset="0"/>
              </a:rPr>
              <a:t>Hvad, hvordan og hvorfor?</a:t>
            </a:r>
            <a:endParaRPr lang="da-DK" i="1" noProof="0" dirty="0">
              <a:latin typeface="Calibri" charset="0"/>
            </a:endParaRPr>
          </a:p>
        </p:txBody>
      </p:sp>
      <p:sp>
        <p:nvSpPr>
          <p:cNvPr id="19458" name="Rectangle 7"/>
          <p:cNvSpPr>
            <a:spLocks noGrp="1" noChangeArrowheads="1"/>
          </p:cNvSpPr>
          <p:nvPr>
            <p:ph type="body" sz="half" idx="1"/>
          </p:nvPr>
        </p:nvSpPr>
        <p:spPr>
          <a:xfrm>
            <a:off x="457200" y="1600200"/>
            <a:ext cx="4040188" cy="4525963"/>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sz="2800" noProof="0" smtClean="0">
              <a:solidFill>
                <a:srgbClr val="000000"/>
              </a:solidFill>
              <a:latin typeface="Calibri" charset="0"/>
            </a:endParaRPr>
          </a:p>
          <a:p>
            <a:pPr eaLnBrk="1" hangingPunct="1"/>
            <a:endParaRPr lang="da-DK" sz="2800" noProof="0">
              <a:latin typeface="Calibri" charset="0"/>
            </a:endParaRPr>
          </a:p>
        </p:txBody>
      </p:sp>
      <p:sp>
        <p:nvSpPr>
          <p:cNvPr id="1024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024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024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0245"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0248"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defRPr/>
            </a:pPr>
            <a:endParaRPr lang="en-GB" sz="1600" b="1" smtClean="0">
              <a:cs typeface="+mn-cs"/>
            </a:endParaRPr>
          </a:p>
        </p:txBody>
      </p:sp>
      <p:sp>
        <p:nvSpPr>
          <p:cNvPr id="10249" name="Rectangle 9"/>
          <p:cNvSpPr>
            <a:spLocks noChangeArrowheads="1"/>
          </p:cNvSpPr>
          <p:nvPr/>
        </p:nvSpPr>
        <p:spPr bwMode="auto">
          <a:xfrm>
            <a:off x="317500" y="2349500"/>
            <a:ext cx="8142932"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buFontTx/>
              <a:buChar char="•"/>
              <a:defRPr/>
            </a:pPr>
            <a:r>
              <a:rPr lang="en-GB" sz="2800" dirty="0" err="1">
                <a:latin typeface="Verdana" charset="0"/>
                <a:cs typeface="+mn-cs"/>
              </a:rPr>
              <a:t>Hvorfor</a:t>
            </a:r>
            <a:r>
              <a:rPr lang="en-GB" sz="2800" dirty="0">
                <a:latin typeface="Verdana" charset="0"/>
                <a:cs typeface="+mn-cs"/>
              </a:rPr>
              <a:t>:</a:t>
            </a:r>
          </a:p>
          <a:p>
            <a:pPr lvl="1" eaLnBrk="0" hangingPunct="0">
              <a:spcBef>
                <a:spcPts val="600"/>
              </a:spcBef>
              <a:defRPr/>
            </a:pPr>
            <a:r>
              <a:rPr lang="en-GB" sz="2800" dirty="0" err="1" smtClean="0">
                <a:latin typeface="Verdana" charset="0"/>
                <a:cs typeface="+mn-cs"/>
              </a:rPr>
              <a:t>Kravdefinitionen</a:t>
            </a:r>
            <a:r>
              <a:rPr lang="en-GB" sz="2800" dirty="0" smtClean="0">
                <a:latin typeface="Verdana" charset="0"/>
                <a:cs typeface="+mn-cs"/>
              </a:rPr>
              <a:t>: </a:t>
            </a:r>
            <a:r>
              <a:rPr lang="en-GB" sz="2800" dirty="0" err="1">
                <a:latin typeface="Verdana" charset="0"/>
                <a:cs typeface="+mn-cs"/>
              </a:rPr>
              <a:t>det</a:t>
            </a:r>
            <a:r>
              <a:rPr lang="en-GB" sz="2800" dirty="0">
                <a:latin typeface="Verdana" charset="0"/>
                <a:cs typeface="+mn-cs"/>
              </a:rPr>
              <a:t> </a:t>
            </a:r>
            <a:r>
              <a:rPr lang="en-GB" sz="2800" dirty="0" err="1" smtClean="0">
                <a:latin typeface="Verdana" charset="0"/>
                <a:cs typeface="+mn-cs"/>
              </a:rPr>
              <a:t>stadie</a:t>
            </a:r>
            <a:r>
              <a:rPr lang="en-GB" sz="2800" dirty="0" smtClean="0">
                <a:latin typeface="Verdana" charset="0"/>
                <a:cs typeface="+mn-cs"/>
              </a:rPr>
              <a:t>, </a:t>
            </a:r>
            <a:r>
              <a:rPr lang="en-GB" sz="2800" dirty="0" err="1">
                <a:latin typeface="Verdana" charset="0"/>
                <a:cs typeface="+mn-cs"/>
              </a:rPr>
              <a:t>hvor</a:t>
            </a:r>
            <a:r>
              <a:rPr lang="en-GB" sz="2800" dirty="0">
                <a:latin typeface="Verdana" charset="0"/>
                <a:cs typeface="+mn-cs"/>
              </a:rPr>
              <a:t> </a:t>
            </a:r>
            <a:r>
              <a:rPr lang="en-GB" sz="2800" dirty="0" err="1">
                <a:latin typeface="Verdana" charset="0"/>
                <a:cs typeface="+mn-cs"/>
              </a:rPr>
              <a:t>fejl</a:t>
            </a:r>
            <a:r>
              <a:rPr lang="en-GB" sz="2800" dirty="0">
                <a:latin typeface="Verdana" charset="0"/>
                <a:cs typeface="+mn-cs"/>
              </a:rPr>
              <a:t> </a:t>
            </a:r>
            <a:r>
              <a:rPr lang="en-GB" sz="2800" dirty="0" err="1">
                <a:latin typeface="Verdana" charset="0"/>
                <a:cs typeface="+mn-cs"/>
              </a:rPr>
              <a:t>forekommer</a:t>
            </a:r>
            <a:r>
              <a:rPr lang="en-GB" sz="2800" dirty="0">
                <a:latin typeface="Verdana" charset="0"/>
                <a:cs typeface="+mn-cs"/>
              </a:rPr>
              <a:t> </a:t>
            </a:r>
            <a:r>
              <a:rPr lang="da-DK" sz="2800" dirty="0" smtClean="0">
                <a:latin typeface="Verdana" charset="0"/>
                <a:cs typeface="+mn-cs"/>
              </a:rPr>
              <a:t>oftest.</a:t>
            </a:r>
          </a:p>
          <a:p>
            <a:pPr lvl="1" eaLnBrk="0" hangingPunct="0">
              <a:spcBef>
                <a:spcPts val="600"/>
              </a:spcBef>
              <a:defRPr/>
            </a:pPr>
            <a:endParaRPr lang="da-DK" sz="2800" u="sng" dirty="0" smtClean="0">
              <a:latin typeface="Verdana" charset="0"/>
              <a:cs typeface="+mn-cs"/>
            </a:endParaRPr>
          </a:p>
          <a:p>
            <a:pPr eaLnBrk="0" hangingPunct="0">
              <a:defRPr/>
            </a:pPr>
            <a:endParaRPr lang="en-US" sz="2800" dirty="0">
              <a:latin typeface="Verdana" charset="0"/>
              <a:cs typeface="+mn-cs"/>
            </a:endParaRPr>
          </a:p>
        </p:txBody>
      </p:sp>
      <p:sp>
        <p:nvSpPr>
          <p:cNvPr id="10251" name="Rectangle 11"/>
          <p:cNvSpPr>
            <a:spLocks noChangeArrowheads="1"/>
          </p:cNvSpPr>
          <p:nvPr/>
        </p:nvSpPr>
        <p:spPr bwMode="auto">
          <a:xfrm>
            <a:off x="539750" y="5661025"/>
            <a:ext cx="84248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defRPr/>
            </a:pPr>
            <a:r>
              <a:rPr lang="da-DK" sz="2400" dirty="0">
                <a:latin typeface="Verdana" charset="0"/>
                <a:cs typeface="+mn-cs"/>
              </a:rPr>
              <a:t>At få kravene defineret rigtigt er </a:t>
            </a:r>
            <a:r>
              <a:rPr lang="da-DK" sz="2400" dirty="0" smtClean="0">
                <a:latin typeface="Verdana" charset="0"/>
                <a:cs typeface="+mn-cs"/>
              </a:rPr>
              <a:t>essentielt…Ellers</a:t>
            </a:r>
            <a:r>
              <a:rPr lang="is-IS" sz="2400" dirty="0" smtClean="0">
                <a:latin typeface="Verdana" charset="0"/>
                <a:cs typeface="+mn-cs"/>
              </a:rPr>
              <a:t>…</a:t>
            </a:r>
            <a:endParaRPr lang="en-US" sz="2400" u="sng" dirty="0">
              <a:latin typeface="Verdana" charset="0"/>
              <a:cs typeface="+mn-cs"/>
            </a:endParaRPr>
          </a:p>
          <a:p>
            <a:pPr eaLnBrk="0" hangingPunct="0">
              <a:defRPr/>
            </a:pPr>
            <a:endParaRPr lang="en-US" sz="2800" dirty="0">
              <a:latin typeface="Verdana" charset="0"/>
              <a:cs typeface="+mn-cs"/>
            </a:endParaRPr>
          </a:p>
        </p:txBody>
      </p:sp>
    </p:spTree>
    <p:extLst>
      <p:ext uri="{BB962C8B-B14F-4D97-AF65-F5344CB8AC3E}">
        <p14:creationId xmlns:p14="http://schemas.microsoft.com/office/powerpoint/2010/main" val="366484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3528" y="1"/>
            <a:ext cx="8604448" cy="6669360"/>
          </a:xfrm>
          <a:prstGeom prst="rect">
            <a:avLst/>
          </a:prstGeo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41040608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Rectangle 6"/>
          <p:cNvSpPr>
            <a:spLocks noGrp="1" noChangeArrowheads="1"/>
          </p:cNvSpPr>
          <p:nvPr>
            <p:ph type="title"/>
          </p:nvPr>
        </p:nvSpPr>
        <p:spPr>
          <a:xfrm>
            <a:off x="1195388" y="533400"/>
            <a:ext cx="7175500" cy="758825"/>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noProof="0" smtClean="0">
                <a:latin typeface="Calibri" charset="0"/>
              </a:rPr>
              <a:t>Volere shell</a:t>
            </a:r>
            <a:r>
              <a:rPr lang="da-DK" i="1" noProof="0" smtClean="0">
                <a:latin typeface="Calibri" charset="0"/>
              </a:rPr>
              <a:t> </a:t>
            </a:r>
            <a:endParaRPr lang="da-DK" i="1" noProof="0">
              <a:latin typeface="Calibri" charset="0"/>
            </a:endParaRPr>
          </a:p>
        </p:txBody>
      </p:sp>
      <p:sp>
        <p:nvSpPr>
          <p:cNvPr id="20482" name="Rectangle 7"/>
          <p:cNvSpPr>
            <a:spLocks noGrp="1" noChangeArrowheads="1"/>
          </p:cNvSpPr>
          <p:nvPr>
            <p:ph idx="1"/>
          </p:nvPr>
        </p:nvSpPr>
        <p:spPr>
          <a:xfrm>
            <a:off x="844550" y="9906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1126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126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126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126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1272"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defRPr/>
            </a:pPr>
            <a:endParaRPr lang="en-US" sz="1600" b="1" smtClean="0">
              <a:cs typeface="+mn-cs"/>
            </a:endParaRPr>
          </a:p>
        </p:txBody>
      </p:sp>
      <p:pic>
        <p:nvPicPr>
          <p:cNvPr id="20488" name="Picture 10" descr="fig_10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557338"/>
            <a:ext cx="7678738" cy="451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1290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6"/>
          <p:cNvSpPr>
            <a:spLocks noGrp="1" noChangeArrowheads="1"/>
          </p:cNvSpPr>
          <p:nvPr>
            <p:ph type="title"/>
          </p:nvPr>
        </p:nvSpPr>
        <p:spPr>
          <a:xfrm>
            <a:off x="1195388" y="198438"/>
            <a:ext cx="7175500" cy="142875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noProof="0" smtClean="0">
                <a:latin typeface="Calibri" charset="0"/>
              </a:rPr>
              <a:t>Volere requirements template</a:t>
            </a:r>
            <a:r>
              <a:rPr lang="da-DK" i="1" noProof="0" smtClean="0">
                <a:latin typeface="Calibri" charset="0"/>
              </a:rPr>
              <a:t> </a:t>
            </a:r>
            <a:endParaRPr lang="da-DK" i="1" noProof="0">
              <a:latin typeface="Calibri" charset="0"/>
            </a:endParaRPr>
          </a:p>
        </p:txBody>
      </p:sp>
      <p:sp>
        <p:nvSpPr>
          <p:cNvPr id="21506" name="Rectangle 7"/>
          <p:cNvSpPr>
            <a:spLocks noGrp="1" noChangeArrowheads="1"/>
          </p:cNvSpPr>
          <p:nvPr>
            <p:ph idx="1"/>
          </p:nvPr>
        </p:nvSpPr>
        <p:spPr>
          <a:xfrm>
            <a:off x="844550" y="9906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4505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4505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4506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4506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45064"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defRPr/>
            </a:pPr>
            <a:endParaRPr lang="en-US" sz="1600" b="1" smtClean="0">
              <a:cs typeface="+mn-cs"/>
            </a:endParaRPr>
          </a:p>
        </p:txBody>
      </p:sp>
      <p:pic>
        <p:nvPicPr>
          <p:cNvPr id="21512" name="Picture 10" descr="table_10_01"/>
          <p:cNvPicPr>
            <a:picLocks noChangeAspect="1" noChangeArrowheads="1"/>
          </p:cNvPicPr>
          <p:nvPr/>
        </p:nvPicPr>
        <p:blipFill>
          <a:blip r:embed="rId3">
            <a:extLst>
              <a:ext uri="{28A0092B-C50C-407E-A947-70E740481C1C}">
                <a14:useLocalDpi xmlns:a14="http://schemas.microsoft.com/office/drawing/2010/main" val="0"/>
              </a:ext>
            </a:extLst>
          </a:blip>
          <a:srcRect b="6964"/>
          <a:stretch>
            <a:fillRect/>
          </a:stretch>
        </p:blipFill>
        <p:spPr bwMode="auto">
          <a:xfrm>
            <a:off x="468313" y="1700213"/>
            <a:ext cx="8280400"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62047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Etablering af Krav</a:t>
            </a:r>
            <a:endParaRPr lang="da-DK" dirty="0"/>
          </a:p>
        </p:txBody>
      </p:sp>
      <p:sp>
        <p:nvSpPr>
          <p:cNvPr id="3" name="Pladsholder til indhold 2"/>
          <p:cNvSpPr>
            <a:spLocks noGrp="1"/>
          </p:cNvSpPr>
          <p:nvPr>
            <p:ph idx="1"/>
          </p:nvPr>
        </p:nvSpPr>
        <p:spPr>
          <a:xfrm>
            <a:off x="457200" y="1340768"/>
            <a:ext cx="8229600" cy="4785395"/>
          </a:xfrm>
        </p:spPr>
        <p:txBody>
          <a:bodyPr>
            <a:normAutofit fontScale="92500"/>
          </a:bodyPr>
          <a:lstStyle/>
          <a:p>
            <a:r>
              <a:rPr lang="da-DK" dirty="0" smtClean="0"/>
              <a:t>Hvad vil brugerne have?</a:t>
            </a:r>
          </a:p>
          <a:p>
            <a:pPr lvl="1"/>
            <a:r>
              <a:rPr lang="da-DK" dirty="0" smtClean="0"/>
              <a:t>Hvad er brugernes behov?</a:t>
            </a:r>
          </a:p>
          <a:p>
            <a:pPr lvl="1"/>
            <a:r>
              <a:rPr lang="da-DK" dirty="0" smtClean="0"/>
              <a:t>Krav kræver en afklaring!</a:t>
            </a:r>
          </a:p>
          <a:p>
            <a:r>
              <a:rPr lang="da-DK" dirty="0" smtClean="0"/>
              <a:t>Input: Kravspecifikationer (måske?)</a:t>
            </a:r>
          </a:p>
          <a:p>
            <a:r>
              <a:rPr lang="da-DK" dirty="0" smtClean="0"/>
              <a:t>Output: Stabile krav</a:t>
            </a:r>
          </a:p>
          <a:p>
            <a:r>
              <a:rPr lang="da-DK" dirty="0" smtClean="0"/>
              <a:t>Hvorfor ”etablere”?</a:t>
            </a:r>
          </a:p>
          <a:p>
            <a:pPr lvl="1"/>
            <a:r>
              <a:rPr lang="da-DK" dirty="0" smtClean="0"/>
              <a:t>Krav kommer af en forståelse af brugernes behov</a:t>
            </a:r>
          </a:p>
          <a:p>
            <a:pPr lvl="1"/>
            <a:r>
              <a:rPr lang="da-DK" dirty="0" smtClean="0"/>
              <a:t>Krav kan begrundes og relateres til data</a:t>
            </a:r>
          </a:p>
          <a:p>
            <a:pPr marL="457200" lvl="1" indent="0">
              <a:buNone/>
            </a:pPr>
            <a:r>
              <a:rPr lang="da-DK" dirty="0" err="1" smtClean="0">
                <a:latin typeface="Verdana" charset="0"/>
              </a:rPr>
              <a:t>Wicked</a:t>
            </a:r>
            <a:r>
              <a:rPr lang="da-DK" dirty="0" smtClean="0">
                <a:latin typeface="Verdana" charset="0"/>
              </a:rPr>
              <a:t> </a:t>
            </a:r>
            <a:r>
              <a:rPr lang="da-DK" dirty="0">
                <a:latin typeface="Verdana" charset="0"/>
              </a:rPr>
              <a:t>problems</a:t>
            </a:r>
            <a:r>
              <a:rPr lang="is-IS" dirty="0">
                <a:latin typeface="Verdana" charset="0"/>
              </a:rPr>
              <a:t>… (DeGrace &amp; Stahl, 1991)</a:t>
            </a:r>
            <a:endParaRPr lang="en-US" dirty="0">
              <a:latin typeface="Verdana" charset="0"/>
            </a:endParaRPr>
          </a:p>
          <a:p>
            <a:pPr lvl="1"/>
            <a:endParaRPr lang="da-DK" dirty="0"/>
          </a:p>
        </p:txBody>
      </p:sp>
    </p:spTree>
    <p:extLst>
      <p:ext uri="{BB962C8B-B14F-4D97-AF65-F5344CB8AC3E}">
        <p14:creationId xmlns:p14="http://schemas.microsoft.com/office/powerpoint/2010/main" val="190474738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2"/>
          <a:stretch>
            <a:fillRect/>
          </a:stretch>
        </p:blipFill>
        <p:spPr>
          <a:xfrm>
            <a:off x="0" y="571500"/>
            <a:ext cx="9144000" cy="5715000"/>
          </a:xfrm>
          <a:prstGeom prst="rect">
            <a:avLst/>
          </a:prstGeom>
        </p:spPr>
      </p:pic>
    </p:spTree>
    <p:extLst>
      <p:ext uri="{BB962C8B-B14F-4D97-AF65-F5344CB8AC3E}">
        <p14:creationId xmlns:p14="http://schemas.microsoft.com/office/powerpoint/2010/main" val="4218953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2"/>
          <a:stretch>
            <a:fillRect/>
          </a:stretch>
        </p:blipFill>
        <p:spPr>
          <a:xfrm>
            <a:off x="0" y="381000"/>
            <a:ext cx="9144000" cy="6077550"/>
          </a:xfrm>
          <a:prstGeom prst="rect">
            <a:avLst/>
          </a:prstGeom>
        </p:spPr>
      </p:pic>
    </p:spTree>
    <p:extLst>
      <p:ext uri="{BB962C8B-B14F-4D97-AF65-F5344CB8AC3E}">
        <p14:creationId xmlns:p14="http://schemas.microsoft.com/office/powerpoint/2010/main" val="25806681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2"/>
          <a:stretch>
            <a:fillRect/>
          </a:stretch>
        </p:blipFill>
        <p:spPr>
          <a:xfrm>
            <a:off x="0" y="584200"/>
            <a:ext cx="9144000" cy="5689600"/>
          </a:xfrm>
          <a:prstGeom prst="rect">
            <a:avLst/>
          </a:prstGeom>
        </p:spPr>
      </p:pic>
    </p:spTree>
    <p:extLst>
      <p:ext uri="{BB962C8B-B14F-4D97-AF65-F5344CB8AC3E}">
        <p14:creationId xmlns:p14="http://schemas.microsoft.com/office/powerpoint/2010/main" val="41559591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2"/>
          <a:stretch>
            <a:fillRect/>
          </a:stretch>
        </p:blipFill>
        <p:spPr>
          <a:xfrm>
            <a:off x="1892300" y="1016000"/>
            <a:ext cx="5346700" cy="4826000"/>
          </a:xfrm>
          <a:prstGeom prst="rect">
            <a:avLst/>
          </a:prstGeom>
        </p:spPr>
      </p:pic>
    </p:spTree>
    <p:extLst>
      <p:ext uri="{BB962C8B-B14F-4D97-AF65-F5344CB8AC3E}">
        <p14:creationId xmlns:p14="http://schemas.microsoft.com/office/powerpoint/2010/main" val="41801792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228600"/>
            <a:ext cx="7772400" cy="1143000"/>
          </a:xfrm>
        </p:spPr>
        <p:txBody>
          <a:bodyPr/>
          <a:lstStyle/>
          <a:p>
            <a:r>
              <a:rPr lang="da-DK" noProof="0" smtClean="0"/>
              <a:t>Kvantitativ og kvalitativ</a:t>
            </a:r>
            <a:endParaRPr lang="da-DK" noProof="0"/>
          </a:p>
        </p:txBody>
      </p:sp>
      <p:sp>
        <p:nvSpPr>
          <p:cNvPr id="9219" name="Rectangle 3"/>
          <p:cNvSpPr>
            <a:spLocks noGrp="1" noChangeArrowheads="1"/>
          </p:cNvSpPr>
          <p:nvPr>
            <p:ph idx="1"/>
          </p:nvPr>
        </p:nvSpPr>
        <p:spPr>
          <a:xfrm>
            <a:off x="250825" y="1412875"/>
            <a:ext cx="8675688" cy="4267200"/>
          </a:xfrm>
        </p:spPr>
        <p:txBody>
          <a:bodyPr/>
          <a:lstStyle/>
          <a:p>
            <a:pPr marL="609600" indent="-609600"/>
            <a:r>
              <a:rPr lang="da-DK" sz="2400" noProof="0" dirty="0" smtClean="0"/>
              <a:t>Kvantitative data – Udtrykkes som tal – direkte målbare</a:t>
            </a:r>
          </a:p>
          <a:p>
            <a:pPr marL="609600" indent="-609600"/>
            <a:r>
              <a:rPr lang="da-DK" sz="2400" noProof="0" dirty="0" smtClean="0"/>
              <a:t>Kvalitative data – svært målbare!</a:t>
            </a:r>
          </a:p>
          <a:p>
            <a:pPr marL="609600" indent="-609600"/>
            <a:r>
              <a:rPr lang="da-DK" sz="2400" noProof="0" dirty="0" smtClean="0"/>
              <a:t>Kvantitativ analyse – numeriske metoder til at bestemme størrelse, mængde etc.</a:t>
            </a:r>
          </a:p>
          <a:p>
            <a:pPr marL="609600" indent="-609600"/>
            <a:r>
              <a:rPr lang="da-DK" sz="2400" noProof="0" dirty="0" smtClean="0"/>
              <a:t>Kvalitativ analyse– udtrykker meninger, holdninger. Form af beskrivelser, billeder etc.</a:t>
            </a:r>
          </a:p>
          <a:p>
            <a:pPr marL="609600" indent="-609600"/>
            <a:endParaRPr lang="da-DK" sz="2400" noProof="0" dirty="0" smtClean="0"/>
          </a:p>
          <a:p>
            <a:pPr marL="609600" indent="-609600"/>
            <a:r>
              <a:rPr lang="da-DK" sz="2400" noProof="0" dirty="0" smtClean="0"/>
              <a:t>Tænk godt over, hvordan du behandler data og tal!</a:t>
            </a:r>
            <a:endParaRPr lang="da-DK" sz="2400" noProof="0" dirty="0"/>
          </a:p>
        </p:txBody>
      </p:sp>
      <p:sp>
        <p:nvSpPr>
          <p:cNvPr id="4" name="Pladsholder til sidefod 3"/>
          <p:cNvSpPr>
            <a:spLocks noGrp="1"/>
          </p:cNvSpPr>
          <p:nvPr>
            <p:ph type="ftr" sz="quarter" idx="11"/>
          </p:nvPr>
        </p:nvSpPr>
        <p:spPr/>
        <p:txBody>
          <a:bodyPr/>
          <a:lstStyle/>
          <a:p>
            <a:fld id="{D5274E31-5969-1F42-A054-2F1B5B47329A}" type="slidenum">
              <a:rPr lang="en-GB"/>
              <a:pPr/>
              <a:t>3</a:t>
            </a:fld>
            <a:endParaRPr lang="en-GB"/>
          </a:p>
        </p:txBody>
      </p:sp>
    </p:spTree>
    <p:extLst>
      <p:ext uri="{BB962C8B-B14F-4D97-AF65-F5344CB8AC3E}">
        <p14:creationId xmlns:p14="http://schemas.microsoft.com/office/powerpoint/2010/main" val="35165290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6"/>
          <p:cNvSpPr>
            <a:spLocks noGrp="1" noChangeArrowheads="1"/>
          </p:cNvSpPr>
          <p:nvPr>
            <p:ph type="title"/>
          </p:nvPr>
        </p:nvSpPr>
        <p:spPr>
          <a:xfrm>
            <a:off x="1749425" y="350838"/>
            <a:ext cx="5651500" cy="7683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smtClean="0">
                <a:latin typeface="Calibri" charset="0"/>
              </a:rPr>
              <a:t>Forskellige typer af krav </a:t>
            </a:r>
            <a:endParaRPr lang="da-DK" noProof="0">
              <a:latin typeface="Calibri" charset="0"/>
            </a:endParaRPr>
          </a:p>
        </p:txBody>
      </p:sp>
      <p:sp>
        <p:nvSpPr>
          <p:cNvPr id="23554"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1229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229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229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229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2296" name="Rectangle 8"/>
          <p:cNvSpPr>
            <a:spLocks noChangeArrowheads="1"/>
          </p:cNvSpPr>
          <p:nvPr/>
        </p:nvSpPr>
        <p:spPr bwMode="auto">
          <a:xfrm>
            <a:off x="450850" y="1341438"/>
            <a:ext cx="869315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buFontTx/>
              <a:buChar char="•"/>
              <a:defRPr/>
            </a:pPr>
            <a:r>
              <a:rPr lang="en-GB" sz="2800" dirty="0">
                <a:latin typeface="Verdana" charset="0"/>
                <a:cs typeface="+mn-cs"/>
              </a:rPr>
              <a:t> </a:t>
            </a:r>
            <a:r>
              <a:rPr lang="en-GB" sz="2800" dirty="0" err="1">
                <a:latin typeface="Verdana" charset="0"/>
                <a:cs typeface="+mn-cs"/>
              </a:rPr>
              <a:t>Funktionelle</a:t>
            </a:r>
            <a:r>
              <a:rPr lang="en-GB" sz="2800" dirty="0">
                <a:latin typeface="Verdana" charset="0"/>
                <a:cs typeface="+mn-cs"/>
              </a:rPr>
              <a:t>: </a:t>
            </a:r>
          </a:p>
          <a:p>
            <a:pPr lvl="2" eaLnBrk="0" hangingPunct="0">
              <a:spcBef>
                <a:spcPts val="600"/>
              </a:spcBef>
              <a:buFontTx/>
              <a:buChar char="—"/>
              <a:defRPr/>
            </a:pPr>
            <a:r>
              <a:rPr lang="en-GB" sz="2400" dirty="0" err="1">
                <a:latin typeface="Verdana" charset="0"/>
                <a:cs typeface="+mn-cs"/>
              </a:rPr>
              <a:t>Hvad</a:t>
            </a:r>
            <a:r>
              <a:rPr lang="en-GB" sz="2400" dirty="0">
                <a:latin typeface="Verdana" charset="0"/>
                <a:cs typeface="+mn-cs"/>
              </a:rPr>
              <a:t> </a:t>
            </a:r>
            <a:r>
              <a:rPr lang="en-GB" sz="2400" dirty="0" err="1">
                <a:latin typeface="Verdana" charset="0"/>
                <a:cs typeface="+mn-cs"/>
              </a:rPr>
              <a:t>skal</a:t>
            </a:r>
            <a:r>
              <a:rPr lang="en-GB" sz="2400" dirty="0">
                <a:latin typeface="Verdana" charset="0"/>
                <a:cs typeface="+mn-cs"/>
              </a:rPr>
              <a:t> </a:t>
            </a:r>
            <a:r>
              <a:rPr lang="en-GB" sz="2400" dirty="0" err="1">
                <a:latin typeface="Verdana" charset="0"/>
                <a:cs typeface="+mn-cs"/>
              </a:rPr>
              <a:t>systemet</a:t>
            </a:r>
            <a:r>
              <a:rPr lang="en-GB" sz="2400" dirty="0">
                <a:latin typeface="Verdana" charset="0"/>
                <a:cs typeface="+mn-cs"/>
              </a:rPr>
              <a:t> </a:t>
            </a:r>
            <a:r>
              <a:rPr lang="en-GB" sz="2400" dirty="0" err="1">
                <a:latin typeface="Verdana" charset="0"/>
                <a:cs typeface="+mn-cs"/>
              </a:rPr>
              <a:t>gøre</a:t>
            </a:r>
            <a:endParaRPr lang="en-GB" sz="2400" dirty="0">
              <a:latin typeface="Verdana" charset="0"/>
              <a:cs typeface="+mn-cs"/>
            </a:endParaRPr>
          </a:p>
          <a:p>
            <a:pPr lvl="2" eaLnBrk="0" hangingPunct="0">
              <a:spcBef>
                <a:spcPts val="600"/>
              </a:spcBef>
              <a:buFontTx/>
              <a:buChar char="—"/>
              <a:defRPr/>
            </a:pPr>
            <a:r>
              <a:rPr lang="en-GB" sz="2400" dirty="0" err="1">
                <a:latin typeface="Verdana" charset="0"/>
                <a:cs typeface="+mn-cs"/>
              </a:rPr>
              <a:t>Traditionelt</a:t>
            </a:r>
            <a:r>
              <a:rPr lang="en-GB" sz="2400" dirty="0">
                <a:latin typeface="Verdana" charset="0"/>
                <a:cs typeface="+mn-cs"/>
              </a:rPr>
              <a:t> set </a:t>
            </a:r>
            <a:r>
              <a:rPr lang="en-GB" sz="2400" dirty="0" err="1">
                <a:latin typeface="Verdana" charset="0"/>
                <a:cs typeface="+mn-cs"/>
              </a:rPr>
              <a:t>emnet</a:t>
            </a:r>
            <a:r>
              <a:rPr lang="en-GB" sz="2400" dirty="0">
                <a:latin typeface="Verdana" charset="0"/>
                <a:cs typeface="+mn-cs"/>
              </a:rPr>
              <a:t> med </a:t>
            </a:r>
            <a:r>
              <a:rPr lang="en-GB" sz="2400" dirty="0" err="1">
                <a:latin typeface="Verdana" charset="0"/>
                <a:cs typeface="+mn-cs"/>
              </a:rPr>
              <a:t>hovedfokus</a:t>
            </a:r>
            <a:r>
              <a:rPr lang="en-GB" sz="2400" dirty="0">
                <a:latin typeface="Verdana" charset="0"/>
                <a:cs typeface="+mn-cs"/>
              </a:rPr>
              <a:t> </a:t>
            </a:r>
            <a:r>
              <a:rPr lang="en-GB" sz="2400" dirty="0" err="1">
                <a:latin typeface="Verdana" charset="0"/>
                <a:cs typeface="+mn-cs"/>
              </a:rPr>
              <a:t>indenfor</a:t>
            </a:r>
            <a:r>
              <a:rPr lang="en-GB" sz="2400" dirty="0">
                <a:latin typeface="Verdana" charset="0"/>
                <a:cs typeface="+mn-cs"/>
              </a:rPr>
              <a:t> </a:t>
            </a:r>
            <a:r>
              <a:rPr lang="en-GB" sz="2400" dirty="0" err="1">
                <a:latin typeface="Verdana" charset="0"/>
                <a:cs typeface="+mn-cs"/>
              </a:rPr>
              <a:t>krav-aktiviteterne</a:t>
            </a:r>
            <a:endParaRPr lang="en-GB" sz="2400" dirty="0">
              <a:latin typeface="Verdana" charset="0"/>
              <a:cs typeface="+mn-cs"/>
            </a:endParaRPr>
          </a:p>
          <a:p>
            <a:pPr eaLnBrk="0" hangingPunct="0">
              <a:spcBef>
                <a:spcPts val="600"/>
              </a:spcBef>
              <a:buFontTx/>
              <a:buChar char="•"/>
              <a:defRPr/>
            </a:pPr>
            <a:r>
              <a:rPr lang="en-GB" sz="2800" dirty="0">
                <a:latin typeface="Verdana" charset="0"/>
                <a:cs typeface="+mn-cs"/>
              </a:rPr>
              <a:t> (</a:t>
            </a:r>
            <a:r>
              <a:rPr lang="en-GB" sz="2800" dirty="0" err="1">
                <a:latin typeface="Verdana" charset="0"/>
                <a:cs typeface="+mn-cs"/>
              </a:rPr>
              <a:t>Ikke-funktionelle</a:t>
            </a:r>
            <a:r>
              <a:rPr lang="en-GB" sz="2800" dirty="0">
                <a:latin typeface="Verdana" charset="0"/>
                <a:cs typeface="+mn-cs"/>
              </a:rPr>
              <a:t>:  memory </a:t>
            </a:r>
            <a:r>
              <a:rPr lang="en-GB" sz="2800" dirty="0" err="1">
                <a:latin typeface="Verdana" charset="0"/>
                <a:cs typeface="+mn-cs"/>
              </a:rPr>
              <a:t>størrelse</a:t>
            </a:r>
            <a:r>
              <a:rPr lang="en-GB" sz="2800" dirty="0">
                <a:latin typeface="Verdana" charset="0"/>
                <a:cs typeface="+mn-cs"/>
              </a:rPr>
              <a:t>, </a:t>
            </a:r>
            <a:r>
              <a:rPr lang="en-GB" sz="2800" dirty="0" err="1">
                <a:latin typeface="Verdana" charset="0"/>
                <a:cs typeface="+mn-cs"/>
              </a:rPr>
              <a:t>responstid</a:t>
            </a:r>
            <a:r>
              <a:rPr lang="en-GB" sz="2800" dirty="0">
                <a:latin typeface="Verdana" charset="0"/>
                <a:cs typeface="+mn-cs"/>
              </a:rPr>
              <a:t>...)	</a:t>
            </a:r>
          </a:p>
          <a:p>
            <a:pPr eaLnBrk="0" hangingPunct="0">
              <a:spcBef>
                <a:spcPts val="600"/>
              </a:spcBef>
              <a:buFontTx/>
              <a:buChar char="•"/>
              <a:defRPr/>
            </a:pPr>
            <a:r>
              <a:rPr lang="en-GB" sz="2800" dirty="0">
                <a:latin typeface="Verdana" charset="0"/>
                <a:cs typeface="+mn-cs"/>
              </a:rPr>
              <a:t> Data:</a:t>
            </a:r>
          </a:p>
          <a:p>
            <a:pPr lvl="2" eaLnBrk="0" hangingPunct="0">
              <a:spcBef>
                <a:spcPts val="600"/>
              </a:spcBef>
              <a:buFontTx/>
              <a:buChar char="—"/>
              <a:defRPr/>
            </a:pPr>
            <a:r>
              <a:rPr lang="en-GB" sz="2400" dirty="0" err="1">
                <a:latin typeface="Verdana" charset="0"/>
                <a:cs typeface="+mn-cs"/>
              </a:rPr>
              <a:t>Hvilken</a:t>
            </a:r>
            <a:r>
              <a:rPr lang="en-GB" sz="2400" dirty="0">
                <a:latin typeface="Verdana" charset="0"/>
                <a:cs typeface="+mn-cs"/>
              </a:rPr>
              <a:t> slags data </a:t>
            </a:r>
            <a:r>
              <a:rPr lang="en-GB" sz="2400" dirty="0" err="1">
                <a:latin typeface="Verdana" charset="0"/>
                <a:cs typeface="+mn-cs"/>
              </a:rPr>
              <a:t>skal</a:t>
            </a:r>
            <a:r>
              <a:rPr lang="en-GB" sz="2400" dirty="0">
                <a:latin typeface="Verdana" charset="0"/>
                <a:cs typeface="+mn-cs"/>
              </a:rPr>
              <a:t> </a:t>
            </a:r>
            <a:r>
              <a:rPr lang="en-GB" sz="2400" dirty="0" err="1">
                <a:latin typeface="Verdana" charset="0"/>
                <a:cs typeface="+mn-cs"/>
              </a:rPr>
              <a:t>lagres</a:t>
            </a:r>
            <a:r>
              <a:rPr lang="en-GB" sz="2400" dirty="0">
                <a:latin typeface="Verdana" charset="0"/>
                <a:cs typeface="+mn-cs"/>
              </a:rPr>
              <a:t>?</a:t>
            </a:r>
          </a:p>
          <a:p>
            <a:pPr lvl="2" eaLnBrk="0" hangingPunct="0">
              <a:spcBef>
                <a:spcPts val="600"/>
              </a:spcBef>
              <a:buFontTx/>
              <a:buChar char="—"/>
              <a:defRPr/>
            </a:pPr>
            <a:r>
              <a:rPr lang="en-GB" sz="2400" dirty="0" err="1">
                <a:latin typeface="Verdana" charset="0"/>
                <a:cs typeface="+mn-cs"/>
              </a:rPr>
              <a:t>Hvordan</a:t>
            </a:r>
            <a:r>
              <a:rPr lang="en-GB" sz="2400" dirty="0">
                <a:latin typeface="Verdana" charset="0"/>
                <a:cs typeface="+mn-cs"/>
              </a:rPr>
              <a:t> </a:t>
            </a:r>
            <a:r>
              <a:rPr lang="en-GB" sz="2400" dirty="0" err="1">
                <a:latin typeface="Verdana" charset="0"/>
                <a:cs typeface="+mn-cs"/>
              </a:rPr>
              <a:t>skal</a:t>
            </a:r>
            <a:r>
              <a:rPr lang="en-GB" sz="2400" dirty="0">
                <a:latin typeface="Verdana" charset="0"/>
                <a:cs typeface="+mn-cs"/>
              </a:rPr>
              <a:t> </a:t>
            </a:r>
            <a:r>
              <a:rPr lang="en-GB" sz="2400" dirty="0" err="1">
                <a:latin typeface="Verdana" charset="0"/>
                <a:cs typeface="+mn-cs"/>
              </a:rPr>
              <a:t>det</a:t>
            </a:r>
            <a:r>
              <a:rPr lang="en-GB" sz="2400" dirty="0">
                <a:latin typeface="Verdana" charset="0"/>
                <a:cs typeface="+mn-cs"/>
              </a:rPr>
              <a:t> </a:t>
            </a:r>
            <a:r>
              <a:rPr lang="en-GB" sz="2400" dirty="0" err="1">
                <a:latin typeface="Verdana" charset="0"/>
                <a:cs typeface="+mn-cs"/>
              </a:rPr>
              <a:t>lagres</a:t>
            </a:r>
            <a:r>
              <a:rPr lang="en-GB" sz="2400" dirty="0">
                <a:latin typeface="Verdana" charset="0"/>
                <a:cs typeface="+mn-cs"/>
              </a:rPr>
              <a:t> (</a:t>
            </a:r>
            <a:r>
              <a:rPr lang="en-GB" sz="2400" dirty="0" err="1">
                <a:latin typeface="Verdana" charset="0"/>
                <a:cs typeface="+mn-cs"/>
              </a:rPr>
              <a:t>f.eks</a:t>
            </a:r>
            <a:r>
              <a:rPr lang="en-GB" sz="2400" dirty="0">
                <a:latin typeface="Verdana" charset="0"/>
                <a:cs typeface="+mn-cs"/>
              </a:rPr>
              <a:t>. database)? </a:t>
            </a:r>
          </a:p>
        </p:txBody>
      </p:sp>
    </p:spTree>
    <p:extLst>
      <p:ext uri="{BB962C8B-B14F-4D97-AF65-F5344CB8AC3E}">
        <p14:creationId xmlns:p14="http://schemas.microsoft.com/office/powerpoint/2010/main" val="1528622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6"/>
          <p:cNvSpPr>
            <a:spLocks noGrp="1" noChangeArrowheads="1"/>
          </p:cNvSpPr>
          <p:nvPr>
            <p:ph type="title"/>
          </p:nvPr>
        </p:nvSpPr>
        <p:spPr>
          <a:xfrm>
            <a:off x="1749425" y="350838"/>
            <a:ext cx="5651500" cy="7683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smtClean="0">
                <a:latin typeface="Calibri" charset="0"/>
              </a:rPr>
              <a:t>Forskellige typer af krav </a:t>
            </a:r>
            <a:endParaRPr lang="da-DK" noProof="0">
              <a:latin typeface="Calibri" charset="0"/>
            </a:endParaRPr>
          </a:p>
        </p:txBody>
      </p:sp>
      <p:sp>
        <p:nvSpPr>
          <p:cNvPr id="24578"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1331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331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331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331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3320" name="Rectangle 8"/>
          <p:cNvSpPr>
            <a:spLocks noChangeArrowheads="1"/>
          </p:cNvSpPr>
          <p:nvPr/>
        </p:nvSpPr>
        <p:spPr bwMode="auto">
          <a:xfrm>
            <a:off x="352425" y="1371600"/>
            <a:ext cx="773588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tabLst>
                <a:tab pos="536575" algn="l"/>
                <a:tab pos="623888" algn="l"/>
              </a:tabLst>
              <a:defRPr/>
            </a:pPr>
            <a:r>
              <a:rPr lang="en-GB" sz="2400" dirty="0" err="1" smtClean="0">
                <a:latin typeface="Verdana" charset="0"/>
                <a:cs typeface="+mn-cs"/>
              </a:rPr>
              <a:t>Brugssammenhæng</a:t>
            </a:r>
            <a:r>
              <a:rPr lang="en-GB" sz="2400" dirty="0">
                <a:latin typeface="Verdana" charset="0"/>
                <a:cs typeface="+mn-cs"/>
              </a:rPr>
              <a:t>:</a:t>
            </a:r>
          </a:p>
          <a:p>
            <a:pPr eaLnBrk="0" hangingPunct="0">
              <a:spcBef>
                <a:spcPts val="600"/>
              </a:spcBef>
              <a:tabLst>
                <a:tab pos="536575" algn="l"/>
                <a:tab pos="623888" algn="l"/>
              </a:tabLst>
              <a:defRPr/>
            </a:pPr>
            <a:endParaRPr lang="en-GB" sz="800" dirty="0">
              <a:latin typeface="Verdana" charset="0"/>
              <a:cs typeface="+mn-cs"/>
            </a:endParaRPr>
          </a:p>
          <a:p>
            <a:pPr marL="363538" lvl="2" indent="173038" eaLnBrk="0" hangingPunct="0">
              <a:spcBef>
                <a:spcPts val="600"/>
              </a:spcBef>
              <a:buFontTx/>
              <a:buChar char="—"/>
              <a:tabLst>
                <a:tab pos="536575" algn="l"/>
                <a:tab pos="623888" algn="l"/>
              </a:tabLst>
              <a:defRPr/>
            </a:pPr>
            <a:r>
              <a:rPr lang="en-GB" sz="2400" dirty="0">
                <a:latin typeface="Verdana" charset="0"/>
                <a:cs typeface="+mn-cs"/>
              </a:rPr>
              <a:t> </a:t>
            </a:r>
            <a:r>
              <a:rPr lang="en-GB" sz="2400" b="1" dirty="0" err="1">
                <a:latin typeface="Verdana" charset="0"/>
                <a:cs typeface="+mn-cs"/>
              </a:rPr>
              <a:t>fysisk</a:t>
            </a:r>
            <a:r>
              <a:rPr lang="en-GB" sz="2400" dirty="0">
                <a:latin typeface="Verdana" charset="0"/>
                <a:cs typeface="+mn-cs"/>
              </a:rPr>
              <a:t>: </a:t>
            </a:r>
            <a:r>
              <a:rPr lang="en-GB" sz="2400" dirty="0" err="1">
                <a:latin typeface="Verdana" charset="0"/>
                <a:cs typeface="+mn-cs"/>
              </a:rPr>
              <a:t>støvende</a:t>
            </a:r>
            <a:r>
              <a:rPr lang="en-GB" sz="2400" dirty="0">
                <a:latin typeface="Verdana" charset="0"/>
                <a:cs typeface="+mn-cs"/>
              </a:rPr>
              <a:t>? </a:t>
            </a:r>
            <a:r>
              <a:rPr lang="en-GB" sz="2400" dirty="0" err="1">
                <a:latin typeface="Verdana" charset="0"/>
                <a:cs typeface="+mn-cs"/>
              </a:rPr>
              <a:t>støjende</a:t>
            </a:r>
            <a:r>
              <a:rPr lang="en-GB" sz="2400" dirty="0">
                <a:latin typeface="Verdana" charset="0"/>
                <a:cs typeface="+mn-cs"/>
              </a:rPr>
              <a:t>? vibration? </a:t>
            </a:r>
            <a:r>
              <a:rPr lang="en-GB" sz="2400" dirty="0" err="1">
                <a:latin typeface="Verdana" charset="0"/>
                <a:cs typeface="+mn-cs"/>
              </a:rPr>
              <a:t>lys</a:t>
            </a:r>
            <a:r>
              <a:rPr lang="en-GB" sz="2400" dirty="0">
                <a:latin typeface="Verdana" charset="0"/>
                <a:cs typeface="+mn-cs"/>
              </a:rPr>
              <a:t>? </a:t>
            </a:r>
            <a:r>
              <a:rPr lang="en-GB" sz="2400" dirty="0" err="1">
                <a:latin typeface="Verdana" charset="0"/>
                <a:cs typeface="+mn-cs"/>
              </a:rPr>
              <a:t>varme</a:t>
            </a:r>
            <a:r>
              <a:rPr lang="en-GB" sz="2400" dirty="0">
                <a:latin typeface="Verdana" charset="0"/>
                <a:cs typeface="+mn-cs"/>
              </a:rPr>
              <a:t>? </a:t>
            </a:r>
            <a:r>
              <a:rPr lang="en-GB" sz="2400" dirty="0" err="1">
                <a:latin typeface="Verdana" charset="0"/>
                <a:cs typeface="+mn-cs"/>
              </a:rPr>
              <a:t>fugtighed</a:t>
            </a:r>
            <a:r>
              <a:rPr lang="en-GB" sz="2400" dirty="0">
                <a:latin typeface="Verdana" charset="0"/>
                <a:cs typeface="+mn-cs"/>
              </a:rPr>
              <a:t>? .... </a:t>
            </a:r>
          </a:p>
          <a:p>
            <a:pPr marL="363538" lvl="2" indent="173038" eaLnBrk="0" hangingPunct="0">
              <a:spcBef>
                <a:spcPts val="600"/>
              </a:spcBef>
              <a:buFontTx/>
              <a:buChar char="—"/>
              <a:tabLst>
                <a:tab pos="536575" algn="l"/>
                <a:tab pos="623888" algn="l"/>
              </a:tabLst>
              <a:defRPr/>
            </a:pPr>
            <a:r>
              <a:rPr lang="en-GB" sz="2400" dirty="0">
                <a:latin typeface="Verdana" charset="0"/>
                <a:cs typeface="+mn-cs"/>
              </a:rPr>
              <a:t> </a:t>
            </a:r>
            <a:r>
              <a:rPr lang="en-GB" sz="2400" b="1" dirty="0">
                <a:latin typeface="Verdana" charset="0"/>
                <a:cs typeface="+mn-cs"/>
              </a:rPr>
              <a:t>social</a:t>
            </a:r>
            <a:r>
              <a:rPr lang="en-GB" sz="2400" dirty="0">
                <a:latin typeface="Verdana" charset="0"/>
                <a:cs typeface="+mn-cs"/>
              </a:rPr>
              <a:t>: </a:t>
            </a:r>
            <a:r>
              <a:rPr lang="en-GB" sz="2400" dirty="0" err="1">
                <a:latin typeface="Verdana" charset="0"/>
                <a:cs typeface="+mn-cs"/>
              </a:rPr>
              <a:t>deling</a:t>
            </a:r>
            <a:r>
              <a:rPr lang="en-GB" sz="2400" dirty="0">
                <a:latin typeface="Verdana" charset="0"/>
                <a:cs typeface="+mn-cs"/>
              </a:rPr>
              <a:t> </a:t>
            </a:r>
            <a:r>
              <a:rPr lang="en-GB" sz="2400" dirty="0" err="1">
                <a:latin typeface="Verdana" charset="0"/>
                <a:cs typeface="+mn-cs"/>
              </a:rPr>
              <a:t>af</a:t>
            </a:r>
            <a:r>
              <a:rPr lang="en-GB" sz="2400" dirty="0">
                <a:latin typeface="Verdana" charset="0"/>
                <a:cs typeface="+mn-cs"/>
              </a:rPr>
              <a:t> filer, </a:t>
            </a:r>
            <a:r>
              <a:rPr lang="en-GB" sz="2400" dirty="0" err="1">
                <a:latin typeface="Verdana" charset="0"/>
                <a:cs typeface="+mn-cs"/>
              </a:rPr>
              <a:t>af</a:t>
            </a:r>
            <a:r>
              <a:rPr lang="en-GB" sz="2400" dirty="0">
                <a:latin typeface="Verdana" charset="0"/>
                <a:cs typeface="+mn-cs"/>
              </a:rPr>
              <a:t> </a:t>
            </a:r>
            <a:r>
              <a:rPr lang="en-GB" sz="2400" dirty="0" err="1">
                <a:latin typeface="Verdana" charset="0"/>
                <a:cs typeface="+mn-cs"/>
              </a:rPr>
              <a:t>skærme</a:t>
            </a:r>
            <a:r>
              <a:rPr lang="en-GB" sz="2400" dirty="0">
                <a:latin typeface="Verdana" charset="0"/>
                <a:cs typeface="+mn-cs"/>
              </a:rPr>
              <a:t>, </a:t>
            </a:r>
            <a:r>
              <a:rPr lang="en-GB" sz="2400" dirty="0" err="1">
                <a:latin typeface="Verdana" charset="0"/>
                <a:cs typeface="+mn-cs"/>
              </a:rPr>
              <a:t>papir</a:t>
            </a:r>
            <a:r>
              <a:rPr lang="en-GB" sz="2400" dirty="0">
                <a:latin typeface="Verdana" charset="0"/>
                <a:cs typeface="+mn-cs"/>
              </a:rPr>
              <a:t>, over store </a:t>
            </a:r>
            <a:r>
              <a:rPr lang="en-GB" sz="2400" dirty="0" err="1">
                <a:latin typeface="Verdana" charset="0"/>
                <a:cs typeface="+mn-cs"/>
              </a:rPr>
              <a:t>afstande</a:t>
            </a:r>
            <a:r>
              <a:rPr lang="en-GB" sz="2400" dirty="0">
                <a:latin typeface="Verdana" charset="0"/>
                <a:cs typeface="+mn-cs"/>
              </a:rPr>
              <a:t>, </a:t>
            </a:r>
            <a:r>
              <a:rPr lang="en-GB" sz="2400" dirty="0" err="1">
                <a:latin typeface="Verdana" charset="0"/>
                <a:cs typeface="+mn-cs"/>
              </a:rPr>
              <a:t>arbejde</a:t>
            </a:r>
            <a:r>
              <a:rPr lang="en-GB" sz="2400" dirty="0">
                <a:latin typeface="Verdana" charset="0"/>
                <a:cs typeface="+mn-cs"/>
              </a:rPr>
              <a:t> </a:t>
            </a:r>
            <a:r>
              <a:rPr lang="en-GB" sz="2400" dirty="0" err="1">
                <a:latin typeface="Verdana" charset="0"/>
                <a:cs typeface="+mn-cs"/>
              </a:rPr>
              <a:t>individuelt</a:t>
            </a:r>
            <a:r>
              <a:rPr lang="en-GB" sz="2400" dirty="0">
                <a:latin typeface="Verdana" charset="0"/>
                <a:cs typeface="+mn-cs"/>
              </a:rPr>
              <a:t>, </a:t>
            </a:r>
            <a:r>
              <a:rPr lang="en-GB" sz="2400" dirty="0" err="1">
                <a:latin typeface="Verdana" charset="0"/>
                <a:cs typeface="+mn-cs"/>
              </a:rPr>
              <a:t>privatlivets</a:t>
            </a:r>
            <a:r>
              <a:rPr lang="en-GB" sz="2400" dirty="0">
                <a:latin typeface="Verdana" charset="0"/>
                <a:cs typeface="+mn-cs"/>
              </a:rPr>
              <a:t> </a:t>
            </a:r>
            <a:r>
              <a:rPr lang="en-GB" sz="2400" dirty="0" err="1">
                <a:latin typeface="Verdana" charset="0"/>
                <a:cs typeface="+mn-cs"/>
              </a:rPr>
              <a:t>fred</a:t>
            </a:r>
            <a:r>
              <a:rPr lang="en-GB" sz="2400" dirty="0">
                <a:latin typeface="Verdana" charset="0"/>
                <a:cs typeface="+mn-cs"/>
              </a:rPr>
              <a:t> for </a:t>
            </a:r>
            <a:r>
              <a:rPr lang="en-GB" sz="2400" dirty="0" err="1">
                <a:latin typeface="Verdana" charset="0"/>
                <a:cs typeface="+mn-cs"/>
              </a:rPr>
              <a:t>kunder</a:t>
            </a:r>
            <a:endParaRPr lang="en-GB" sz="2400" dirty="0">
              <a:latin typeface="Verdana" charset="0"/>
              <a:cs typeface="+mn-cs"/>
            </a:endParaRPr>
          </a:p>
          <a:p>
            <a:pPr marL="363538" lvl="2" indent="173038" eaLnBrk="0" hangingPunct="0">
              <a:spcBef>
                <a:spcPts val="600"/>
              </a:spcBef>
              <a:buFontTx/>
              <a:buChar char="—"/>
              <a:tabLst>
                <a:tab pos="536575" algn="l"/>
                <a:tab pos="623888" algn="l"/>
              </a:tabLst>
              <a:defRPr/>
            </a:pPr>
            <a:r>
              <a:rPr lang="en-GB" sz="2400" dirty="0">
                <a:latin typeface="Verdana" charset="0"/>
                <a:cs typeface="+mn-cs"/>
              </a:rPr>
              <a:t> </a:t>
            </a:r>
            <a:r>
              <a:rPr lang="en-GB" sz="2400" b="1" dirty="0" err="1">
                <a:latin typeface="Verdana" charset="0"/>
                <a:cs typeface="+mn-cs"/>
              </a:rPr>
              <a:t>organisatorisk</a:t>
            </a:r>
            <a:r>
              <a:rPr lang="en-GB" sz="2400" dirty="0">
                <a:latin typeface="Verdana" charset="0"/>
                <a:cs typeface="+mn-cs"/>
              </a:rPr>
              <a:t>: </a:t>
            </a:r>
            <a:r>
              <a:rPr lang="en-GB" sz="2400" dirty="0" err="1">
                <a:latin typeface="Verdana" charset="0"/>
                <a:cs typeface="+mn-cs"/>
              </a:rPr>
              <a:t>hierarki</a:t>
            </a:r>
            <a:r>
              <a:rPr lang="en-GB" sz="2400" dirty="0">
                <a:latin typeface="Verdana" charset="0"/>
                <a:cs typeface="+mn-cs"/>
              </a:rPr>
              <a:t>, IT-</a:t>
            </a:r>
            <a:r>
              <a:rPr lang="en-GB" sz="2400" dirty="0" err="1">
                <a:latin typeface="Verdana" charset="0"/>
                <a:cs typeface="+mn-cs"/>
              </a:rPr>
              <a:t>afdelingens</a:t>
            </a:r>
            <a:r>
              <a:rPr lang="en-GB" sz="2400" dirty="0">
                <a:latin typeface="Verdana" charset="0"/>
                <a:cs typeface="+mn-cs"/>
              </a:rPr>
              <a:t> </a:t>
            </a:r>
            <a:r>
              <a:rPr lang="en-GB" sz="2400" dirty="0" err="1">
                <a:latin typeface="Verdana" charset="0"/>
                <a:cs typeface="+mn-cs"/>
              </a:rPr>
              <a:t>holdning</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kompetenceområde</a:t>
            </a:r>
            <a:r>
              <a:rPr lang="en-GB" sz="2400" dirty="0">
                <a:latin typeface="Verdana" charset="0"/>
                <a:cs typeface="+mn-cs"/>
              </a:rPr>
              <a:t>, </a:t>
            </a:r>
            <a:r>
              <a:rPr lang="en-GB" sz="2400" dirty="0" err="1">
                <a:latin typeface="Verdana" charset="0"/>
                <a:cs typeface="+mn-cs"/>
              </a:rPr>
              <a:t>brugersupport</a:t>
            </a:r>
            <a:r>
              <a:rPr lang="en-GB" sz="2400" dirty="0">
                <a:latin typeface="Verdana" charset="0"/>
                <a:cs typeface="+mn-cs"/>
              </a:rPr>
              <a:t>, </a:t>
            </a:r>
            <a:r>
              <a:rPr lang="en-GB" sz="2400" dirty="0" err="1">
                <a:latin typeface="Verdana" charset="0"/>
                <a:cs typeface="+mn-cs"/>
              </a:rPr>
              <a:t>kommunikationsstruktur</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infrastruktur</a:t>
            </a:r>
            <a:r>
              <a:rPr lang="en-GB" sz="2400" dirty="0">
                <a:latin typeface="Verdana" charset="0"/>
                <a:cs typeface="+mn-cs"/>
              </a:rPr>
              <a:t>, </a:t>
            </a:r>
            <a:r>
              <a:rPr lang="en-GB" sz="2400" dirty="0" err="1">
                <a:latin typeface="Verdana" charset="0"/>
                <a:cs typeface="+mn-cs"/>
              </a:rPr>
              <a:t>adgang</a:t>
            </a:r>
            <a:r>
              <a:rPr lang="en-GB" sz="2400" dirty="0">
                <a:latin typeface="Verdana" charset="0"/>
                <a:cs typeface="+mn-cs"/>
              </a:rPr>
              <a:t> </a:t>
            </a:r>
            <a:r>
              <a:rPr lang="en-GB" sz="2400" dirty="0" err="1">
                <a:latin typeface="Verdana" charset="0"/>
                <a:cs typeface="+mn-cs"/>
              </a:rPr>
              <a:t>til</a:t>
            </a:r>
            <a:r>
              <a:rPr lang="en-GB" sz="2400" dirty="0">
                <a:latin typeface="Verdana" charset="0"/>
                <a:cs typeface="+mn-cs"/>
              </a:rPr>
              <a:t> </a:t>
            </a:r>
            <a:r>
              <a:rPr lang="en-GB" sz="2400" dirty="0" err="1" smtClean="0">
                <a:latin typeface="Verdana" charset="0"/>
                <a:cs typeface="+mn-cs"/>
              </a:rPr>
              <a:t>uddannelse</a:t>
            </a:r>
            <a:endParaRPr lang="en-GB" sz="2400" dirty="0" smtClean="0">
              <a:latin typeface="Verdana" charset="0"/>
              <a:cs typeface="+mn-cs"/>
            </a:endParaRPr>
          </a:p>
          <a:p>
            <a:pPr marL="363538" lvl="2" indent="173038" eaLnBrk="0" hangingPunct="0">
              <a:spcBef>
                <a:spcPts val="600"/>
              </a:spcBef>
              <a:buFontTx/>
              <a:buChar char="—"/>
              <a:tabLst>
                <a:tab pos="536575" algn="l"/>
                <a:tab pos="623888" algn="l"/>
              </a:tabLst>
              <a:defRPr/>
            </a:pPr>
            <a:r>
              <a:rPr lang="en-GB" sz="2400" b="1" dirty="0" err="1" smtClean="0">
                <a:latin typeface="Verdana" charset="0"/>
                <a:cs typeface="+mn-cs"/>
              </a:rPr>
              <a:t>teknisk</a:t>
            </a:r>
            <a:r>
              <a:rPr lang="en-GB" sz="2400" dirty="0" err="1" smtClean="0">
                <a:latin typeface="Verdana" charset="0"/>
                <a:cs typeface="+mn-cs"/>
              </a:rPr>
              <a:t>:anvendte</a:t>
            </a:r>
            <a:r>
              <a:rPr lang="en-GB" sz="2400" dirty="0" smtClean="0">
                <a:latin typeface="Verdana" charset="0"/>
                <a:cs typeface="+mn-cs"/>
              </a:rPr>
              <a:t> </a:t>
            </a:r>
            <a:r>
              <a:rPr lang="en-GB" sz="2400" dirty="0" err="1" smtClean="0">
                <a:latin typeface="Verdana" charset="0"/>
                <a:cs typeface="+mn-cs"/>
              </a:rPr>
              <a:t>teknologier</a:t>
            </a:r>
            <a:r>
              <a:rPr lang="en-GB" sz="2400" dirty="0" smtClean="0">
                <a:latin typeface="Verdana" charset="0"/>
                <a:cs typeface="+mn-cs"/>
              </a:rPr>
              <a:t>, </a:t>
            </a:r>
            <a:r>
              <a:rPr lang="en-GB" sz="2400" dirty="0" err="1" smtClean="0">
                <a:latin typeface="Verdana" charset="0"/>
                <a:cs typeface="+mn-cs"/>
              </a:rPr>
              <a:t>begræsninger</a:t>
            </a:r>
            <a:r>
              <a:rPr lang="en-GB" sz="2400" dirty="0" smtClean="0">
                <a:latin typeface="Verdana" charset="0"/>
                <a:cs typeface="+mn-cs"/>
              </a:rPr>
              <a:t>. </a:t>
            </a:r>
            <a:endParaRPr lang="en-GB" sz="2400" dirty="0">
              <a:latin typeface="Verdana" charset="0"/>
              <a:cs typeface="+mn-cs"/>
            </a:endParaRPr>
          </a:p>
          <a:p>
            <a:pPr marL="363538" lvl="2" indent="173038" eaLnBrk="0" hangingPunct="0">
              <a:spcBef>
                <a:spcPts val="300"/>
              </a:spcBef>
              <a:spcAft>
                <a:spcPts val="300"/>
              </a:spcAft>
              <a:tabLst>
                <a:tab pos="536575" algn="l"/>
                <a:tab pos="623888" algn="l"/>
              </a:tabLst>
              <a:defRPr/>
            </a:pPr>
            <a:endParaRPr lang="en-US" sz="2400" dirty="0">
              <a:latin typeface="Verdana" charset="0"/>
              <a:cs typeface="+mn-cs"/>
            </a:endParaRPr>
          </a:p>
        </p:txBody>
      </p:sp>
    </p:spTree>
    <p:extLst>
      <p:ext uri="{BB962C8B-B14F-4D97-AF65-F5344CB8AC3E}">
        <p14:creationId xmlns:p14="http://schemas.microsoft.com/office/powerpoint/2010/main" val="2160651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normAutofit fontScale="90000"/>
          </a:bodyPr>
          <a:lstStyle/>
          <a:p>
            <a:pPr eaLnBrk="1" hangingPunct="1"/>
            <a:r>
              <a:rPr lang="da-DK" noProof="0" dirty="0" smtClean="0">
                <a:latin typeface="Calibri" charset="0"/>
              </a:rPr>
              <a:t>Et ekstremt eksempel</a:t>
            </a:r>
            <a:br>
              <a:rPr lang="da-DK" noProof="0" dirty="0" smtClean="0">
                <a:latin typeface="Calibri" charset="0"/>
              </a:rPr>
            </a:br>
            <a:r>
              <a:rPr lang="da-DK" dirty="0">
                <a:latin typeface="Calibri" charset="0"/>
              </a:rPr>
              <a:t>-</a:t>
            </a:r>
            <a:r>
              <a:rPr lang="da-DK" noProof="0" dirty="0" smtClean="0">
                <a:latin typeface="Calibri" charset="0"/>
              </a:rPr>
              <a:t> undervands-PC</a:t>
            </a:r>
            <a:endParaRPr lang="da-DK" noProof="0" dirty="0">
              <a:latin typeface="Calibri" charset="0"/>
            </a:endParaRPr>
          </a:p>
        </p:txBody>
      </p:sp>
      <p:pic>
        <p:nvPicPr>
          <p:cNvPr id="25602"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88950" y="2162175"/>
            <a:ext cx="4040188" cy="3014663"/>
          </a:xfrm>
          <a:noFill/>
        </p:spPr>
      </p:pic>
      <p:pic>
        <p:nvPicPr>
          <p:cNvPr id="14339" name="Picture 3" descr="10-3b"/>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20907" r="20907"/>
          <a:stretch>
            <a:fillRect/>
          </a:stretch>
        </p:blipFill>
        <p:spPr>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7113" y="1773238"/>
            <a:ext cx="3944937"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049761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6"/>
          <p:cNvSpPr>
            <a:spLocks noGrp="1" noChangeArrowheads="1"/>
          </p:cNvSpPr>
          <p:nvPr>
            <p:ph type="title"/>
          </p:nvPr>
        </p:nvSpPr>
        <p:spPr>
          <a:xfrm>
            <a:off x="2229531" y="351574"/>
            <a:ext cx="4691289" cy="766877"/>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dirty="0" smtClean="0">
                <a:latin typeface="Calibri" charset="0"/>
              </a:rPr>
              <a:t>Brugerkarakteristik </a:t>
            </a:r>
            <a:endParaRPr lang="da-DK" noProof="0" dirty="0">
              <a:latin typeface="Calibri" charset="0"/>
            </a:endParaRPr>
          </a:p>
        </p:txBody>
      </p:sp>
      <p:sp>
        <p:nvSpPr>
          <p:cNvPr id="26626"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1536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536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536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536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5368" name="Rectangle 8"/>
          <p:cNvSpPr>
            <a:spLocks noChangeArrowheads="1"/>
          </p:cNvSpPr>
          <p:nvPr/>
        </p:nvSpPr>
        <p:spPr bwMode="auto">
          <a:xfrm>
            <a:off x="517525" y="1412875"/>
            <a:ext cx="824230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buFontTx/>
              <a:buChar char="•"/>
              <a:defRPr/>
            </a:pPr>
            <a:r>
              <a:rPr lang="en-GB" sz="2400" dirty="0">
                <a:latin typeface="Verdana" charset="0"/>
                <a:cs typeface="+mn-cs"/>
              </a:rPr>
              <a:t> </a:t>
            </a:r>
            <a:r>
              <a:rPr lang="en-GB" sz="2400" dirty="0" err="1">
                <a:latin typeface="Verdana" charset="0"/>
                <a:cs typeface="+mn-cs"/>
              </a:rPr>
              <a:t>Brugere</a:t>
            </a:r>
            <a:r>
              <a:rPr lang="en-GB" sz="2400" dirty="0">
                <a:latin typeface="Verdana" charset="0"/>
                <a:cs typeface="+mn-cs"/>
              </a:rPr>
              <a:t>: </a:t>
            </a:r>
            <a:r>
              <a:rPr lang="en-GB" sz="2400" dirty="0" err="1">
                <a:latin typeface="Verdana" charset="0"/>
                <a:cs typeface="+mn-cs"/>
              </a:rPr>
              <a:t>Hvem</a:t>
            </a:r>
            <a:r>
              <a:rPr lang="en-GB" sz="2400" dirty="0">
                <a:latin typeface="Verdana" charset="0"/>
                <a:cs typeface="+mn-cs"/>
              </a:rPr>
              <a:t> </a:t>
            </a:r>
            <a:r>
              <a:rPr lang="en-GB" sz="2400" dirty="0" err="1">
                <a:latin typeface="Verdana" charset="0"/>
                <a:cs typeface="+mn-cs"/>
              </a:rPr>
              <a:t>er</a:t>
            </a:r>
            <a:r>
              <a:rPr lang="en-GB" sz="2400" dirty="0">
                <a:latin typeface="Verdana" charset="0"/>
                <a:cs typeface="+mn-cs"/>
              </a:rPr>
              <a:t> de?</a:t>
            </a:r>
          </a:p>
          <a:p>
            <a:pPr marL="542925"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Kendetegn</a:t>
            </a:r>
            <a:r>
              <a:rPr lang="en-GB" sz="2400" dirty="0">
                <a:latin typeface="Verdana" charset="0"/>
                <a:cs typeface="+mn-cs"/>
              </a:rPr>
              <a:t>: </a:t>
            </a:r>
            <a:r>
              <a:rPr lang="en-GB" sz="2400" dirty="0" err="1">
                <a:latin typeface="Verdana" charset="0"/>
                <a:cs typeface="+mn-cs"/>
              </a:rPr>
              <a:t>evne</a:t>
            </a:r>
            <a:r>
              <a:rPr lang="en-GB" sz="2400" dirty="0">
                <a:latin typeface="Verdana" charset="0"/>
                <a:cs typeface="+mn-cs"/>
              </a:rPr>
              <a:t>, </a:t>
            </a:r>
            <a:r>
              <a:rPr lang="en-GB" sz="2400" dirty="0" err="1">
                <a:latin typeface="Verdana" charset="0"/>
                <a:cs typeface="+mn-cs"/>
              </a:rPr>
              <a:t>baggrund</a:t>
            </a:r>
            <a:r>
              <a:rPr lang="en-GB" sz="2400" dirty="0">
                <a:latin typeface="Verdana" charset="0"/>
                <a:cs typeface="+mn-cs"/>
              </a:rPr>
              <a:t>, </a:t>
            </a:r>
            <a:r>
              <a:rPr lang="en-GB" sz="2400" dirty="0" err="1">
                <a:latin typeface="Verdana" charset="0"/>
                <a:cs typeface="+mn-cs"/>
              </a:rPr>
              <a:t>holdning</a:t>
            </a:r>
            <a:r>
              <a:rPr lang="en-GB" sz="2400" dirty="0">
                <a:latin typeface="Verdana" charset="0"/>
                <a:cs typeface="+mn-cs"/>
              </a:rPr>
              <a:t> </a:t>
            </a:r>
            <a:r>
              <a:rPr lang="en-GB" sz="2400" dirty="0" err="1">
                <a:latin typeface="Verdana" charset="0"/>
                <a:cs typeface="+mn-cs"/>
              </a:rPr>
              <a:t>til</a:t>
            </a:r>
            <a:r>
              <a:rPr lang="en-GB" sz="2400" dirty="0">
                <a:latin typeface="Verdana" charset="0"/>
                <a:cs typeface="+mn-cs"/>
              </a:rPr>
              <a:t> 	</a:t>
            </a:r>
            <a:r>
              <a:rPr lang="en-GB" sz="2400" dirty="0" err="1">
                <a:latin typeface="Verdana" charset="0"/>
                <a:cs typeface="+mn-cs"/>
              </a:rPr>
              <a:t>computere</a:t>
            </a:r>
            <a:endParaRPr lang="en-GB" sz="2400" dirty="0">
              <a:latin typeface="Verdana" charset="0"/>
              <a:cs typeface="+mn-cs"/>
            </a:endParaRPr>
          </a:p>
          <a:p>
            <a:pPr marL="542925"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Systembrug</a:t>
            </a:r>
            <a:r>
              <a:rPr lang="en-GB" sz="2400" dirty="0">
                <a:latin typeface="Verdana" charset="0"/>
                <a:cs typeface="+mn-cs"/>
              </a:rPr>
              <a:t>: </a:t>
            </a:r>
            <a:r>
              <a:rPr lang="en-GB" sz="2400" dirty="0" err="1">
                <a:latin typeface="Verdana" charset="0"/>
                <a:cs typeface="+mn-cs"/>
              </a:rPr>
              <a:t>nybegynder</a:t>
            </a:r>
            <a:r>
              <a:rPr lang="en-GB" sz="2400" dirty="0">
                <a:latin typeface="Verdana" charset="0"/>
                <a:cs typeface="+mn-cs"/>
              </a:rPr>
              <a:t>, </a:t>
            </a:r>
            <a:r>
              <a:rPr lang="en-GB" sz="2400" dirty="0" err="1">
                <a:latin typeface="Verdana" charset="0"/>
                <a:cs typeface="+mn-cs"/>
              </a:rPr>
              <a:t>ekspert</a:t>
            </a:r>
            <a:r>
              <a:rPr lang="en-GB" sz="2400" dirty="0">
                <a:latin typeface="Verdana" charset="0"/>
                <a:cs typeface="+mn-cs"/>
              </a:rPr>
              <a:t>, en gang 	</a:t>
            </a:r>
            <a:r>
              <a:rPr lang="en-GB" sz="2400" dirty="0" err="1">
                <a:latin typeface="Verdana" charset="0"/>
                <a:cs typeface="+mn-cs"/>
              </a:rPr>
              <a:t>imellem</a:t>
            </a:r>
            <a:r>
              <a:rPr lang="en-GB" sz="2400" dirty="0">
                <a:latin typeface="Verdana" charset="0"/>
                <a:cs typeface="+mn-cs"/>
              </a:rPr>
              <a:t>, </a:t>
            </a:r>
            <a:r>
              <a:rPr lang="en-GB" sz="2400" dirty="0" err="1">
                <a:latin typeface="Verdana" charset="0"/>
                <a:cs typeface="+mn-cs"/>
              </a:rPr>
              <a:t>ofte</a:t>
            </a:r>
            <a:endParaRPr lang="en-GB" sz="2400" dirty="0">
              <a:latin typeface="Verdana" charset="0"/>
              <a:cs typeface="+mn-cs"/>
            </a:endParaRPr>
          </a:p>
          <a:p>
            <a:pPr marL="542925"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Nybegynder</a:t>
            </a:r>
            <a:r>
              <a:rPr lang="en-GB" sz="2400" dirty="0">
                <a:latin typeface="Verdana" charset="0"/>
                <a:cs typeface="+mn-cs"/>
              </a:rPr>
              <a:t>: </a:t>
            </a:r>
            <a:r>
              <a:rPr lang="en-GB" sz="2400" dirty="0" err="1">
                <a:latin typeface="Verdana" charset="0"/>
                <a:cs typeface="+mn-cs"/>
              </a:rPr>
              <a:t>trin</a:t>
            </a:r>
            <a:r>
              <a:rPr lang="en-GB" sz="2400" dirty="0">
                <a:latin typeface="Verdana" charset="0"/>
                <a:cs typeface="+mn-cs"/>
              </a:rPr>
              <a:t>-for-</a:t>
            </a:r>
            <a:r>
              <a:rPr lang="en-GB" sz="2400" dirty="0" err="1">
                <a:latin typeface="Verdana" charset="0"/>
                <a:cs typeface="+mn-cs"/>
              </a:rPr>
              <a:t>trin</a:t>
            </a:r>
            <a:r>
              <a:rPr lang="en-GB" sz="2400" dirty="0">
                <a:latin typeface="Verdana" charset="0"/>
                <a:cs typeface="+mn-cs"/>
              </a:rPr>
              <a:t> (</a:t>
            </a:r>
            <a:r>
              <a:rPr lang="en-GB" sz="2400" dirty="0" err="1">
                <a:latin typeface="Verdana" charset="0"/>
                <a:cs typeface="+mn-cs"/>
              </a:rPr>
              <a:t>spurgt</a:t>
            </a:r>
            <a:r>
              <a:rPr lang="en-GB" sz="2400" dirty="0">
                <a:latin typeface="Verdana" charset="0"/>
                <a:cs typeface="+mn-cs"/>
              </a:rPr>
              <a:t>), 	</a:t>
            </a:r>
            <a:r>
              <a:rPr lang="en-GB" sz="2400" dirty="0" err="1">
                <a:latin typeface="Verdana" charset="0"/>
                <a:cs typeface="+mn-cs"/>
              </a:rPr>
              <a:t>begrænset</a:t>
            </a:r>
            <a:r>
              <a:rPr lang="en-GB" sz="2400" dirty="0">
                <a:latin typeface="Verdana" charset="0"/>
                <a:cs typeface="+mn-cs"/>
              </a:rPr>
              <a:t>, </a:t>
            </a:r>
            <a:r>
              <a:rPr lang="en-GB" sz="2400" dirty="0" err="1">
                <a:latin typeface="Verdana" charset="0"/>
                <a:cs typeface="+mn-cs"/>
              </a:rPr>
              <a:t>klar</a:t>
            </a:r>
            <a:r>
              <a:rPr lang="en-GB" sz="2400" dirty="0">
                <a:latin typeface="Verdana" charset="0"/>
                <a:cs typeface="+mn-cs"/>
              </a:rPr>
              <a:t> information</a:t>
            </a:r>
          </a:p>
          <a:p>
            <a:pPr marL="542925"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Ekspert</a:t>
            </a:r>
            <a:r>
              <a:rPr lang="en-GB" sz="2400" dirty="0">
                <a:latin typeface="Verdana" charset="0"/>
                <a:cs typeface="+mn-cs"/>
              </a:rPr>
              <a:t>: </a:t>
            </a:r>
            <a:r>
              <a:rPr lang="en-GB" sz="2400" dirty="0" err="1">
                <a:latin typeface="Verdana" charset="0"/>
                <a:cs typeface="+mn-cs"/>
              </a:rPr>
              <a:t>fleksibilitet</a:t>
            </a:r>
            <a:r>
              <a:rPr lang="en-GB" sz="2400" dirty="0">
                <a:latin typeface="Verdana" charset="0"/>
                <a:cs typeface="+mn-cs"/>
              </a:rPr>
              <a:t>, </a:t>
            </a:r>
            <a:r>
              <a:rPr lang="en-GB" sz="2400" dirty="0" err="1">
                <a:latin typeface="Verdana" charset="0"/>
                <a:cs typeface="+mn-cs"/>
              </a:rPr>
              <a:t>adgang</a:t>
            </a:r>
            <a:r>
              <a:rPr lang="en-GB" sz="2400" dirty="0">
                <a:latin typeface="Verdana" charset="0"/>
                <a:cs typeface="+mn-cs"/>
              </a:rPr>
              <a:t> / </a:t>
            </a:r>
            <a:r>
              <a:rPr lang="en-GB" sz="2400" dirty="0" err="1">
                <a:latin typeface="Verdana" charset="0"/>
                <a:cs typeface="+mn-cs"/>
              </a:rPr>
              <a:t>magt</a:t>
            </a:r>
            <a:endParaRPr lang="en-GB" sz="2400" dirty="0">
              <a:latin typeface="Verdana" charset="0"/>
              <a:cs typeface="+mn-cs"/>
            </a:endParaRPr>
          </a:p>
          <a:p>
            <a:pPr marL="542925"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Ofte</a:t>
            </a:r>
            <a:r>
              <a:rPr lang="en-GB" sz="2400" dirty="0">
                <a:latin typeface="Verdana" charset="0"/>
                <a:cs typeface="+mn-cs"/>
              </a:rPr>
              <a:t>: </a:t>
            </a:r>
            <a:r>
              <a:rPr lang="en-GB" sz="2400" dirty="0" err="1">
                <a:latin typeface="Verdana" charset="0"/>
                <a:cs typeface="+mn-cs"/>
              </a:rPr>
              <a:t>genveje</a:t>
            </a:r>
            <a:endParaRPr lang="en-GB" sz="2400" dirty="0">
              <a:latin typeface="Verdana" charset="0"/>
              <a:cs typeface="+mn-cs"/>
            </a:endParaRPr>
          </a:p>
          <a:p>
            <a:pPr marL="542925" lvl="1" eaLnBrk="0" hangingPunct="0">
              <a:spcBef>
                <a:spcPts val="600"/>
              </a:spcBef>
              <a:buFontTx/>
              <a:buChar char="—"/>
              <a:defRPr/>
            </a:pPr>
            <a:r>
              <a:rPr lang="en-GB" sz="2400" dirty="0">
                <a:latin typeface="Verdana" charset="0"/>
                <a:cs typeface="+mn-cs"/>
              </a:rPr>
              <a:t> En gang </a:t>
            </a:r>
            <a:r>
              <a:rPr lang="en-GB" sz="2400" dirty="0" err="1">
                <a:latin typeface="Verdana" charset="0"/>
                <a:cs typeface="+mn-cs"/>
              </a:rPr>
              <a:t>imellem</a:t>
            </a:r>
            <a:r>
              <a:rPr lang="en-GB" sz="2400" dirty="0">
                <a:latin typeface="Verdana" charset="0"/>
                <a:cs typeface="+mn-cs"/>
              </a:rPr>
              <a:t>/</a:t>
            </a:r>
            <a:r>
              <a:rPr lang="en-GB" sz="2400" dirty="0" err="1">
                <a:latin typeface="Verdana" charset="0"/>
                <a:cs typeface="+mn-cs"/>
              </a:rPr>
              <a:t>sjældent</a:t>
            </a:r>
            <a:r>
              <a:rPr lang="en-GB" sz="2400" dirty="0">
                <a:latin typeface="Verdana" charset="0"/>
                <a:cs typeface="+mn-cs"/>
              </a:rPr>
              <a:t>: </a:t>
            </a:r>
            <a:r>
              <a:rPr lang="en-GB" sz="2400" dirty="0" err="1">
                <a:latin typeface="Verdana" charset="0"/>
                <a:cs typeface="+mn-cs"/>
              </a:rPr>
              <a:t>klare</a:t>
            </a:r>
            <a:r>
              <a:rPr lang="en-GB" sz="2400" dirty="0">
                <a:latin typeface="Verdana" charset="0"/>
                <a:cs typeface="+mn-cs"/>
              </a:rPr>
              <a:t> 	</a:t>
            </a:r>
            <a:r>
              <a:rPr lang="en-GB" sz="2400" dirty="0" err="1">
                <a:latin typeface="Verdana" charset="0"/>
                <a:cs typeface="+mn-cs"/>
              </a:rPr>
              <a:t>instruktioner</a:t>
            </a:r>
            <a:r>
              <a:rPr lang="en-GB" sz="2400" dirty="0">
                <a:latin typeface="Verdana" charset="0"/>
                <a:cs typeface="+mn-cs"/>
              </a:rPr>
              <a:t>, </a:t>
            </a:r>
            <a:r>
              <a:rPr lang="en-GB" sz="2400" dirty="0" err="1">
                <a:latin typeface="Verdana" charset="0"/>
                <a:cs typeface="+mn-cs"/>
              </a:rPr>
              <a:t>fx</a:t>
            </a:r>
            <a:r>
              <a:rPr lang="en-GB" sz="2400" dirty="0">
                <a:latin typeface="Verdana" charset="0"/>
                <a:cs typeface="+mn-cs"/>
              </a:rPr>
              <a:t> </a:t>
            </a:r>
            <a:r>
              <a:rPr lang="en-GB" sz="2400" dirty="0" err="1">
                <a:latin typeface="Verdana" charset="0"/>
                <a:cs typeface="+mn-cs"/>
              </a:rPr>
              <a:t>menustier</a:t>
            </a:r>
            <a:endParaRPr lang="en-GB" sz="2400" dirty="0">
              <a:latin typeface="Verdana" charset="0"/>
              <a:cs typeface="+mn-cs"/>
            </a:endParaRPr>
          </a:p>
        </p:txBody>
      </p:sp>
    </p:spTree>
    <p:extLst>
      <p:ext uri="{BB962C8B-B14F-4D97-AF65-F5344CB8AC3E}">
        <p14:creationId xmlns:p14="http://schemas.microsoft.com/office/powerpoint/2010/main" val="575273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762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6387" name="Rectangle 3"/>
          <p:cNvSpPr>
            <a:spLocks noChangeArrowheads="1"/>
          </p:cNvSpPr>
          <p:nvPr/>
        </p:nvSpPr>
        <p:spPr bwMode="auto">
          <a:xfrm>
            <a:off x="3429000" y="62484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6388" name="Rectangle 4"/>
          <p:cNvSpPr>
            <a:spLocks noChangeArrowheads="1"/>
          </p:cNvSpPr>
          <p:nvPr/>
        </p:nvSpPr>
        <p:spPr bwMode="auto">
          <a:xfrm>
            <a:off x="762000" y="6248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6389" name="Rectangle 5"/>
          <p:cNvSpPr>
            <a:spLocks noChangeArrowheads="1"/>
          </p:cNvSpPr>
          <p:nvPr/>
        </p:nvSpPr>
        <p:spPr bwMode="auto">
          <a:xfrm>
            <a:off x="3429000" y="62484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6390" name="Rectangle 6"/>
          <p:cNvSpPr>
            <a:spLocks noChangeArrowheads="1"/>
          </p:cNvSpPr>
          <p:nvPr/>
        </p:nvSpPr>
        <p:spPr bwMode="auto">
          <a:xfrm>
            <a:off x="2103438" y="401638"/>
            <a:ext cx="5402262"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spAutoFit/>
          </a:bodyPr>
          <a:lstStyle/>
          <a:p>
            <a:pPr algn="ctr">
              <a:defRPr/>
            </a:pPr>
            <a:r>
              <a:rPr lang="da-DK" sz="4000" dirty="0">
                <a:solidFill>
                  <a:srgbClr val="492D65"/>
                </a:solidFill>
                <a:latin typeface="Verdana" charset="0"/>
                <a:cs typeface="+mn-cs"/>
              </a:rPr>
              <a:t>Hvad kan brugeren</a:t>
            </a:r>
            <a:r>
              <a:rPr lang="en-GB" sz="4000" dirty="0">
                <a:solidFill>
                  <a:srgbClr val="492D65"/>
                </a:solidFill>
                <a:latin typeface="Verdana" charset="0"/>
                <a:cs typeface="+mn-cs"/>
              </a:rPr>
              <a:t>? </a:t>
            </a:r>
            <a:endParaRPr lang="en-US" sz="4000" i="1" dirty="0">
              <a:solidFill>
                <a:srgbClr val="492D65"/>
              </a:solidFill>
              <a:latin typeface="Verdana" charset="0"/>
              <a:cs typeface="+mn-cs"/>
            </a:endParaRPr>
          </a:p>
        </p:txBody>
      </p:sp>
      <p:sp>
        <p:nvSpPr>
          <p:cNvPr id="16391" name="Rectangle 7"/>
          <p:cNvSpPr>
            <a:spLocks noChangeArrowheads="1"/>
          </p:cNvSpPr>
          <p:nvPr/>
        </p:nvSpPr>
        <p:spPr bwMode="auto">
          <a:xfrm>
            <a:off x="990600" y="1066800"/>
            <a:ext cx="7543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defRPr/>
            </a:pPr>
            <a:endParaRPr lang="en-US" sz="3200">
              <a:solidFill>
                <a:srgbClr val="000000"/>
              </a:solidFill>
              <a:latin typeface="Verdana" charset="0"/>
              <a:cs typeface="+mn-cs"/>
            </a:endParaRPr>
          </a:p>
          <a:p>
            <a:pPr marL="342900" indent="-342900">
              <a:spcBef>
                <a:spcPct val="20000"/>
              </a:spcBef>
              <a:buFontTx/>
              <a:buChar char="•"/>
              <a:defRPr/>
            </a:pPr>
            <a:endParaRPr lang="en-US" sz="3200">
              <a:solidFill>
                <a:srgbClr val="0070C0"/>
              </a:solidFill>
              <a:latin typeface="Verdana" charset="0"/>
              <a:cs typeface="+mn-cs"/>
            </a:endParaRPr>
          </a:p>
        </p:txBody>
      </p:sp>
      <p:sp>
        <p:nvSpPr>
          <p:cNvPr id="16392" name="Rectangle 8"/>
          <p:cNvSpPr>
            <a:spLocks noChangeArrowheads="1"/>
          </p:cNvSpPr>
          <p:nvPr/>
        </p:nvSpPr>
        <p:spPr bwMode="auto">
          <a:xfrm>
            <a:off x="395288" y="1412875"/>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Aft>
                <a:spcPts val="600"/>
              </a:spcAft>
              <a:defRPr/>
            </a:pPr>
            <a:r>
              <a:rPr lang="en-GB" sz="2400" dirty="0" err="1">
                <a:latin typeface="Verdana" charset="0"/>
                <a:cs typeface="+mn-cs"/>
              </a:rPr>
              <a:t>Mennesker</a:t>
            </a:r>
            <a:r>
              <a:rPr lang="en-GB" sz="2400" dirty="0">
                <a:latin typeface="Verdana" charset="0"/>
                <a:cs typeface="+mn-cs"/>
              </a:rPr>
              <a:t> </a:t>
            </a:r>
            <a:r>
              <a:rPr lang="en-GB" sz="2400" dirty="0" err="1">
                <a:latin typeface="Verdana" charset="0"/>
                <a:cs typeface="+mn-cs"/>
              </a:rPr>
              <a:t>er</a:t>
            </a:r>
            <a:r>
              <a:rPr lang="en-GB" sz="2400" dirty="0">
                <a:latin typeface="Verdana" charset="0"/>
                <a:cs typeface="+mn-cs"/>
              </a:rPr>
              <a:t> </a:t>
            </a:r>
            <a:r>
              <a:rPr lang="en-GB" sz="2400" dirty="0" err="1">
                <a:latin typeface="Verdana" charset="0"/>
                <a:cs typeface="+mn-cs"/>
              </a:rPr>
              <a:t>forskellige</a:t>
            </a:r>
            <a:r>
              <a:rPr lang="en-GB" sz="2400" dirty="0">
                <a:latin typeface="Verdana" charset="0"/>
                <a:cs typeface="+mn-cs"/>
              </a:rPr>
              <a:t> </a:t>
            </a:r>
            <a:r>
              <a:rPr lang="en-GB" sz="2400" dirty="0" err="1">
                <a:latin typeface="Verdana" charset="0"/>
                <a:cs typeface="+mn-cs"/>
              </a:rPr>
              <a:t>på</a:t>
            </a:r>
            <a:r>
              <a:rPr lang="en-GB" sz="2400" dirty="0">
                <a:latin typeface="Verdana" charset="0"/>
                <a:cs typeface="+mn-cs"/>
              </a:rPr>
              <a:t> mange </a:t>
            </a:r>
            <a:r>
              <a:rPr lang="en-GB" sz="2400" dirty="0" err="1">
                <a:latin typeface="Verdana" charset="0"/>
                <a:cs typeface="+mn-cs"/>
              </a:rPr>
              <a:t>måder</a:t>
            </a:r>
            <a:r>
              <a:rPr lang="en-GB" sz="2400" dirty="0">
                <a:latin typeface="Verdana" charset="0"/>
                <a:cs typeface="+mn-cs"/>
              </a:rPr>
              <a:t>:</a:t>
            </a:r>
            <a:r>
              <a:rPr lang="en-GB" sz="2000" dirty="0">
                <a:latin typeface="Verdana" charset="0"/>
                <a:cs typeface="+mn-cs"/>
              </a:rPr>
              <a:t> </a:t>
            </a:r>
          </a:p>
          <a:p>
            <a:pPr lvl="1" eaLnBrk="0" hangingPunct="0">
              <a:spcAft>
                <a:spcPts val="600"/>
              </a:spcAft>
              <a:buFontTx/>
              <a:buChar char="—"/>
              <a:defRPr/>
            </a:pPr>
            <a:r>
              <a:rPr lang="en-GB" sz="2000" dirty="0">
                <a:latin typeface="Verdana" charset="0"/>
                <a:cs typeface="+mn-cs"/>
              </a:rPr>
              <a:t> </a:t>
            </a:r>
            <a:r>
              <a:rPr lang="en-GB" sz="2000" dirty="0" err="1">
                <a:latin typeface="Verdana" charset="0"/>
                <a:cs typeface="+mn-cs"/>
              </a:rPr>
              <a:t>størrelsen</a:t>
            </a:r>
            <a:r>
              <a:rPr lang="en-GB" sz="2000" dirty="0">
                <a:latin typeface="Verdana" charset="0"/>
                <a:cs typeface="+mn-cs"/>
              </a:rPr>
              <a:t> </a:t>
            </a:r>
            <a:r>
              <a:rPr lang="en-GB" sz="2000" dirty="0" err="1">
                <a:latin typeface="Verdana" charset="0"/>
                <a:cs typeface="+mn-cs"/>
              </a:rPr>
              <a:t>af</a:t>
            </a:r>
            <a:r>
              <a:rPr lang="en-GB" sz="2000" dirty="0">
                <a:latin typeface="Verdana" charset="0"/>
                <a:cs typeface="+mn-cs"/>
              </a:rPr>
              <a:t> </a:t>
            </a:r>
            <a:r>
              <a:rPr lang="en-GB" sz="2000" dirty="0" err="1">
                <a:latin typeface="Verdana" charset="0"/>
                <a:cs typeface="+mn-cs"/>
              </a:rPr>
              <a:t>hånden</a:t>
            </a:r>
            <a:r>
              <a:rPr lang="en-GB" sz="2000" dirty="0">
                <a:latin typeface="Verdana" charset="0"/>
                <a:cs typeface="+mn-cs"/>
              </a:rPr>
              <a:t> </a:t>
            </a:r>
            <a:r>
              <a:rPr lang="en-GB" sz="2000" dirty="0" err="1">
                <a:latin typeface="Verdana" charset="0"/>
                <a:cs typeface="+mn-cs"/>
              </a:rPr>
              <a:t>har</a:t>
            </a:r>
            <a:r>
              <a:rPr lang="en-GB" sz="2000" dirty="0">
                <a:latin typeface="Verdana" charset="0"/>
                <a:cs typeface="+mn-cs"/>
              </a:rPr>
              <a:t> </a:t>
            </a:r>
            <a:r>
              <a:rPr lang="en-GB" sz="2000" dirty="0" err="1">
                <a:latin typeface="Verdana" charset="0"/>
                <a:cs typeface="+mn-cs"/>
              </a:rPr>
              <a:t>f.eks</a:t>
            </a:r>
            <a:r>
              <a:rPr lang="en-GB" sz="2000" dirty="0">
                <a:latin typeface="Verdana" charset="0"/>
                <a:cs typeface="+mn-cs"/>
              </a:rPr>
              <a:t>. </a:t>
            </a:r>
            <a:r>
              <a:rPr lang="en-GB" sz="2000" dirty="0" err="1">
                <a:latin typeface="Verdana" charset="0"/>
                <a:cs typeface="+mn-cs"/>
              </a:rPr>
              <a:t>indflydelse</a:t>
            </a:r>
            <a:r>
              <a:rPr lang="en-GB" sz="2000" dirty="0">
                <a:latin typeface="Verdana" charset="0"/>
                <a:cs typeface="+mn-cs"/>
              </a:rPr>
              <a:t> </a:t>
            </a:r>
            <a:r>
              <a:rPr lang="en-GB" sz="2000" dirty="0" err="1">
                <a:latin typeface="Verdana" charset="0"/>
                <a:cs typeface="+mn-cs"/>
              </a:rPr>
              <a:t>på</a:t>
            </a:r>
            <a:r>
              <a:rPr lang="en-GB" sz="2000" dirty="0">
                <a:latin typeface="Verdana" charset="0"/>
                <a:cs typeface="+mn-cs"/>
              </a:rPr>
              <a:t> </a:t>
            </a:r>
            <a:r>
              <a:rPr lang="en-GB" sz="2000" dirty="0" err="1">
                <a:latin typeface="Verdana" charset="0"/>
                <a:cs typeface="+mn-cs"/>
              </a:rPr>
              <a:t>positioneringen</a:t>
            </a:r>
            <a:r>
              <a:rPr lang="en-GB" sz="2000" dirty="0">
                <a:latin typeface="Verdana" charset="0"/>
                <a:cs typeface="+mn-cs"/>
              </a:rPr>
              <a:t> </a:t>
            </a:r>
            <a:r>
              <a:rPr lang="en-GB" sz="2000" dirty="0" err="1">
                <a:latin typeface="Verdana" charset="0"/>
                <a:cs typeface="+mn-cs"/>
              </a:rPr>
              <a:t>af</a:t>
            </a:r>
            <a:r>
              <a:rPr lang="en-GB" sz="2000" dirty="0">
                <a:latin typeface="Verdana" charset="0"/>
                <a:cs typeface="+mn-cs"/>
              </a:rPr>
              <a:t> input </a:t>
            </a:r>
            <a:r>
              <a:rPr lang="en-GB" sz="2000" dirty="0" err="1">
                <a:latin typeface="Verdana" charset="0"/>
                <a:cs typeface="+mn-cs"/>
              </a:rPr>
              <a:t>knapper</a:t>
            </a:r>
            <a:endParaRPr lang="en-GB" sz="2000" dirty="0">
              <a:latin typeface="Verdana" charset="0"/>
              <a:cs typeface="+mn-cs"/>
            </a:endParaRPr>
          </a:p>
          <a:p>
            <a:pPr lvl="1" eaLnBrk="0" hangingPunct="0">
              <a:spcAft>
                <a:spcPts val="600"/>
              </a:spcAft>
              <a:buFontTx/>
              <a:buChar char="—"/>
              <a:defRPr/>
            </a:pPr>
            <a:r>
              <a:rPr lang="en-GB" sz="2000" dirty="0">
                <a:latin typeface="Verdana" charset="0"/>
                <a:cs typeface="+mn-cs"/>
              </a:rPr>
              <a:t> </a:t>
            </a:r>
            <a:r>
              <a:rPr lang="en-GB" sz="2000" dirty="0" err="1">
                <a:latin typeface="Verdana" charset="0"/>
                <a:cs typeface="+mn-cs"/>
              </a:rPr>
              <a:t>motoriske</a:t>
            </a:r>
            <a:r>
              <a:rPr lang="en-GB" sz="2000" dirty="0">
                <a:latin typeface="Verdana" charset="0"/>
                <a:cs typeface="+mn-cs"/>
              </a:rPr>
              <a:t> </a:t>
            </a:r>
            <a:r>
              <a:rPr lang="en-GB" sz="2000" dirty="0" err="1">
                <a:latin typeface="Verdana" charset="0"/>
                <a:cs typeface="+mn-cs"/>
              </a:rPr>
              <a:t>evner</a:t>
            </a:r>
            <a:r>
              <a:rPr lang="en-GB" sz="2000" dirty="0">
                <a:latin typeface="Verdana" charset="0"/>
                <a:cs typeface="+mn-cs"/>
              </a:rPr>
              <a:t> </a:t>
            </a:r>
            <a:r>
              <a:rPr lang="en-GB" sz="2000" dirty="0" err="1">
                <a:latin typeface="Verdana" charset="0"/>
                <a:cs typeface="+mn-cs"/>
              </a:rPr>
              <a:t>har</a:t>
            </a:r>
            <a:r>
              <a:rPr lang="en-GB" sz="2000" dirty="0">
                <a:latin typeface="Verdana" charset="0"/>
                <a:cs typeface="+mn-cs"/>
              </a:rPr>
              <a:t> </a:t>
            </a:r>
            <a:r>
              <a:rPr lang="en-GB" sz="2000" dirty="0" err="1">
                <a:latin typeface="Verdana" charset="0"/>
                <a:cs typeface="+mn-cs"/>
              </a:rPr>
              <a:t>indflydelse</a:t>
            </a:r>
            <a:r>
              <a:rPr lang="en-GB" sz="2000" dirty="0">
                <a:latin typeface="Verdana" charset="0"/>
                <a:cs typeface="+mn-cs"/>
              </a:rPr>
              <a:t> </a:t>
            </a:r>
            <a:r>
              <a:rPr lang="en-GB" sz="2000" dirty="0" err="1">
                <a:latin typeface="Verdana" charset="0"/>
                <a:cs typeface="+mn-cs"/>
              </a:rPr>
              <a:t>på</a:t>
            </a:r>
            <a:r>
              <a:rPr lang="en-GB" sz="2000" dirty="0">
                <a:latin typeface="Verdana" charset="0"/>
                <a:cs typeface="+mn-cs"/>
              </a:rPr>
              <a:t> </a:t>
            </a:r>
            <a:r>
              <a:rPr lang="en-GB" sz="2000" dirty="0" err="1">
                <a:latin typeface="Verdana" charset="0"/>
                <a:cs typeface="+mn-cs"/>
              </a:rPr>
              <a:t>egnetheden</a:t>
            </a:r>
            <a:r>
              <a:rPr lang="en-GB" sz="2000" dirty="0">
                <a:latin typeface="Verdana" charset="0"/>
                <a:cs typeface="+mn-cs"/>
              </a:rPr>
              <a:t> </a:t>
            </a:r>
            <a:r>
              <a:rPr lang="en-GB" sz="2000" dirty="0" err="1">
                <a:latin typeface="Verdana" charset="0"/>
                <a:cs typeface="+mn-cs"/>
              </a:rPr>
              <a:t>af</a:t>
            </a:r>
            <a:r>
              <a:rPr lang="en-GB" sz="2000" dirty="0">
                <a:latin typeface="Verdana" charset="0"/>
                <a:cs typeface="+mn-cs"/>
              </a:rPr>
              <a:t> </a:t>
            </a:r>
            <a:r>
              <a:rPr lang="en-GB" sz="2000" dirty="0" err="1">
                <a:latin typeface="Verdana" charset="0"/>
                <a:cs typeface="+mn-cs"/>
              </a:rPr>
              <a:t>visse</a:t>
            </a:r>
            <a:r>
              <a:rPr lang="en-GB" sz="2000" dirty="0">
                <a:latin typeface="Verdana" charset="0"/>
                <a:cs typeface="+mn-cs"/>
              </a:rPr>
              <a:t> input-</a:t>
            </a:r>
            <a:r>
              <a:rPr lang="en-GB" sz="2000" dirty="0" err="1">
                <a:latin typeface="Verdana" charset="0"/>
                <a:cs typeface="+mn-cs"/>
              </a:rPr>
              <a:t>og</a:t>
            </a:r>
            <a:r>
              <a:rPr lang="en-GB" sz="2000" dirty="0">
                <a:latin typeface="Verdana" charset="0"/>
                <a:cs typeface="+mn-cs"/>
              </a:rPr>
              <a:t> output-</a:t>
            </a:r>
            <a:r>
              <a:rPr lang="en-GB" sz="2000" dirty="0" err="1">
                <a:latin typeface="Verdana" charset="0"/>
                <a:cs typeface="+mn-cs"/>
              </a:rPr>
              <a:t>enheder</a:t>
            </a:r>
            <a:endParaRPr lang="en-GB" sz="2000" dirty="0">
              <a:latin typeface="Verdana" charset="0"/>
              <a:cs typeface="+mn-cs"/>
            </a:endParaRPr>
          </a:p>
          <a:p>
            <a:pPr lvl="1" eaLnBrk="0" hangingPunct="0">
              <a:spcAft>
                <a:spcPts val="600"/>
              </a:spcAft>
              <a:buFontTx/>
              <a:buChar char="—"/>
              <a:defRPr/>
            </a:pPr>
            <a:r>
              <a:rPr lang="en-GB" sz="2000" dirty="0">
                <a:latin typeface="Verdana" charset="0"/>
                <a:cs typeface="+mn-cs"/>
              </a:rPr>
              <a:t> </a:t>
            </a:r>
            <a:r>
              <a:rPr lang="en-GB" sz="2000" dirty="0" err="1">
                <a:latin typeface="Verdana" charset="0"/>
                <a:cs typeface="+mn-cs"/>
              </a:rPr>
              <a:t>højde</a:t>
            </a:r>
            <a:r>
              <a:rPr lang="en-GB" sz="2000" dirty="0">
                <a:latin typeface="Verdana" charset="0"/>
                <a:cs typeface="+mn-cs"/>
              </a:rPr>
              <a:t>, </a:t>
            </a:r>
            <a:r>
              <a:rPr lang="en-GB" sz="2000" dirty="0" err="1">
                <a:latin typeface="Verdana" charset="0"/>
                <a:cs typeface="+mn-cs"/>
              </a:rPr>
              <a:t>hvis</a:t>
            </a:r>
            <a:r>
              <a:rPr lang="en-GB" sz="2000" dirty="0">
                <a:latin typeface="Verdana" charset="0"/>
                <a:cs typeface="+mn-cs"/>
              </a:rPr>
              <a:t> man designer et </a:t>
            </a:r>
            <a:r>
              <a:rPr lang="en-GB" sz="2000" dirty="0" err="1">
                <a:latin typeface="Verdana" charset="0"/>
                <a:cs typeface="+mn-cs"/>
              </a:rPr>
              <a:t>fysisk</a:t>
            </a:r>
            <a:r>
              <a:rPr lang="en-GB" sz="2000" dirty="0">
                <a:latin typeface="Verdana" charset="0"/>
                <a:cs typeface="+mn-cs"/>
              </a:rPr>
              <a:t> </a:t>
            </a:r>
            <a:r>
              <a:rPr lang="en-GB" sz="2000" dirty="0" err="1">
                <a:latin typeface="Verdana" charset="0"/>
                <a:cs typeface="+mn-cs"/>
              </a:rPr>
              <a:t>interaktivt</a:t>
            </a:r>
            <a:r>
              <a:rPr lang="en-GB" sz="2000" dirty="0">
                <a:latin typeface="Verdana" charset="0"/>
                <a:cs typeface="+mn-cs"/>
              </a:rPr>
              <a:t> </a:t>
            </a:r>
            <a:r>
              <a:rPr lang="en-GB" sz="2000" dirty="0" err="1">
                <a:latin typeface="Verdana" charset="0"/>
                <a:cs typeface="+mn-cs"/>
              </a:rPr>
              <a:t>produkt</a:t>
            </a:r>
            <a:r>
              <a:rPr lang="en-GB" sz="2000" dirty="0">
                <a:latin typeface="Verdana" charset="0"/>
                <a:cs typeface="+mn-cs"/>
              </a:rPr>
              <a:t>  </a:t>
            </a:r>
          </a:p>
          <a:p>
            <a:pPr lvl="1" eaLnBrk="0" hangingPunct="0">
              <a:spcAft>
                <a:spcPts val="600"/>
              </a:spcAft>
              <a:buFontTx/>
              <a:buChar char="—"/>
              <a:defRPr/>
            </a:pPr>
            <a:r>
              <a:rPr lang="en-GB" sz="2000" dirty="0">
                <a:latin typeface="Verdana" charset="0"/>
                <a:cs typeface="+mn-cs"/>
              </a:rPr>
              <a:t> </a:t>
            </a:r>
            <a:r>
              <a:rPr lang="da-DK" sz="2000" dirty="0">
                <a:latin typeface="Verdana" charset="0"/>
                <a:cs typeface="+mn-cs"/>
              </a:rPr>
              <a:t>styrke – et barns legetøj kræver ikke den store styrke at lege med, men det kræver større styrke at skifte batterierne</a:t>
            </a:r>
            <a:endParaRPr lang="en-GB" sz="2000" dirty="0">
              <a:latin typeface="Verdana" charset="0"/>
              <a:cs typeface="+mn-cs"/>
            </a:endParaRPr>
          </a:p>
          <a:p>
            <a:pPr lvl="1" eaLnBrk="0" hangingPunct="0">
              <a:spcAft>
                <a:spcPts val="600"/>
              </a:spcAft>
              <a:buFontTx/>
              <a:buChar char="—"/>
              <a:defRPr/>
            </a:pPr>
            <a:r>
              <a:rPr lang="en-GB" sz="2000" dirty="0">
                <a:latin typeface="Verdana" charset="0"/>
                <a:cs typeface="+mn-cs"/>
              </a:rPr>
              <a:t> handicap (</a:t>
            </a:r>
            <a:r>
              <a:rPr lang="en-GB" sz="2000" dirty="0" err="1">
                <a:latin typeface="Verdana" charset="0"/>
                <a:cs typeface="+mn-cs"/>
              </a:rPr>
              <a:t>fx</a:t>
            </a:r>
            <a:r>
              <a:rPr lang="en-GB" sz="2000" dirty="0">
                <a:latin typeface="Verdana" charset="0"/>
                <a:cs typeface="+mn-cs"/>
              </a:rPr>
              <a:t> </a:t>
            </a:r>
            <a:r>
              <a:rPr lang="en-GB" sz="2000" dirty="0" err="1">
                <a:latin typeface="Verdana" charset="0"/>
                <a:cs typeface="+mn-cs"/>
              </a:rPr>
              <a:t>syn</a:t>
            </a:r>
            <a:r>
              <a:rPr lang="en-GB" sz="2000" dirty="0">
                <a:latin typeface="Verdana" charset="0"/>
                <a:cs typeface="+mn-cs"/>
              </a:rPr>
              <a:t>, </a:t>
            </a:r>
            <a:r>
              <a:rPr lang="en-GB" sz="2000" dirty="0" err="1">
                <a:latin typeface="Verdana" charset="0"/>
                <a:cs typeface="+mn-cs"/>
              </a:rPr>
              <a:t>hørelse</a:t>
            </a:r>
            <a:r>
              <a:rPr lang="en-GB" sz="2000" dirty="0">
                <a:latin typeface="Verdana" charset="0"/>
                <a:cs typeface="+mn-cs"/>
              </a:rPr>
              <a:t>, </a:t>
            </a:r>
            <a:r>
              <a:rPr lang="en-GB" sz="2000" dirty="0" err="1">
                <a:latin typeface="Verdana" charset="0"/>
                <a:cs typeface="+mn-cs"/>
              </a:rPr>
              <a:t>fingerfærdighed</a:t>
            </a:r>
            <a:r>
              <a:rPr lang="en-GB" sz="2000" dirty="0">
                <a:latin typeface="Verdana" charset="0"/>
                <a:cs typeface="+mn-cs"/>
              </a:rPr>
              <a:t>)</a:t>
            </a:r>
            <a:endParaRPr lang="en-US" sz="2000" dirty="0">
              <a:latin typeface="Verdana" charset="0"/>
              <a:cs typeface="+mn-cs"/>
            </a:endParaRPr>
          </a:p>
        </p:txBody>
      </p:sp>
      <p:pic>
        <p:nvPicPr>
          <p:cNvPr id="1639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630738"/>
            <a:ext cx="2662237"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39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876800"/>
            <a:ext cx="15240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ustDataLst>
      <p:tags r:id="rId1"/>
    </p:custDataLst>
    <p:extLst>
      <p:ext uri="{BB962C8B-B14F-4D97-AF65-F5344CB8AC3E}">
        <p14:creationId xmlns:p14="http://schemas.microsoft.com/office/powerpoint/2010/main" val="876473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6"/>
          <p:cNvSpPr>
            <a:spLocks noGrp="1" noChangeArrowheads="1"/>
          </p:cNvSpPr>
          <p:nvPr>
            <p:ph type="title"/>
          </p:nvPr>
        </p:nvSpPr>
        <p:spPr>
          <a:xfrm>
            <a:off x="1745751" y="166908"/>
            <a:ext cx="5650912" cy="1136208"/>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dirty="0" smtClean="0">
                <a:latin typeface="Calibri" charset="0"/>
              </a:rPr>
              <a:t>Forskellige typer af krav </a:t>
            </a:r>
            <a:br>
              <a:rPr lang="da-DK" noProof="0" dirty="0" smtClean="0">
                <a:latin typeface="Calibri" charset="0"/>
              </a:rPr>
            </a:br>
            <a:r>
              <a:rPr lang="da-DK" sz="2400" noProof="0" dirty="0" smtClean="0">
                <a:latin typeface="Calibri" charset="0"/>
              </a:rPr>
              <a:t>(Aktivitet 20 min)</a:t>
            </a:r>
            <a:endParaRPr lang="da-DK" sz="2400" noProof="0" dirty="0">
              <a:latin typeface="Calibri" charset="0"/>
            </a:endParaRPr>
          </a:p>
        </p:txBody>
      </p:sp>
      <p:sp>
        <p:nvSpPr>
          <p:cNvPr id="28674"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1741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741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741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741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17416" name="Rectangle 8"/>
          <p:cNvSpPr>
            <a:spLocks noChangeArrowheads="1"/>
          </p:cNvSpPr>
          <p:nvPr/>
        </p:nvSpPr>
        <p:spPr bwMode="auto">
          <a:xfrm>
            <a:off x="633413" y="14478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63538" indent="-363538" eaLnBrk="0" hangingPunct="0">
              <a:spcBef>
                <a:spcPts val="600"/>
              </a:spcBef>
              <a:defRPr/>
            </a:pPr>
            <a:r>
              <a:rPr lang="en-GB" sz="2800" dirty="0">
                <a:latin typeface="Verdana" charset="0"/>
                <a:cs typeface="+mn-cs"/>
              </a:rPr>
              <a:t>	</a:t>
            </a:r>
            <a:r>
              <a:rPr lang="en-GB" sz="2800" dirty="0" err="1">
                <a:latin typeface="Verdana" charset="0"/>
                <a:cs typeface="+mn-cs"/>
              </a:rPr>
              <a:t>Hvilke</a:t>
            </a:r>
            <a:r>
              <a:rPr lang="en-GB" sz="2800" dirty="0">
                <a:latin typeface="Verdana" charset="0"/>
                <a:cs typeface="+mn-cs"/>
              </a:rPr>
              <a:t> </a:t>
            </a:r>
            <a:r>
              <a:rPr lang="en-GB" sz="2800" dirty="0" err="1">
                <a:latin typeface="Verdana" charset="0"/>
                <a:cs typeface="+mn-cs"/>
              </a:rPr>
              <a:t>faktorer</a:t>
            </a:r>
            <a:r>
              <a:rPr lang="en-GB" sz="2800" dirty="0">
                <a:latin typeface="Verdana" charset="0"/>
                <a:cs typeface="+mn-cs"/>
              </a:rPr>
              <a:t> (</a:t>
            </a:r>
            <a:r>
              <a:rPr lang="en-GB" sz="2800" dirty="0" err="1">
                <a:latin typeface="Verdana" charset="0"/>
                <a:cs typeface="+mn-cs"/>
              </a:rPr>
              <a:t>omgivelser</a:t>
            </a:r>
            <a:r>
              <a:rPr lang="en-GB" sz="2800" dirty="0">
                <a:latin typeface="Verdana" charset="0"/>
                <a:cs typeface="+mn-cs"/>
              </a:rPr>
              <a:t>, </a:t>
            </a:r>
            <a:r>
              <a:rPr lang="en-GB" sz="2800" dirty="0" err="1">
                <a:latin typeface="Verdana" charset="0"/>
                <a:cs typeface="+mn-cs"/>
              </a:rPr>
              <a:t>brugere</a:t>
            </a:r>
            <a:r>
              <a:rPr lang="en-GB" sz="2800" dirty="0">
                <a:latin typeface="Verdana" charset="0"/>
                <a:cs typeface="+mn-cs"/>
              </a:rPr>
              <a:t>, usability) </a:t>
            </a:r>
            <a:r>
              <a:rPr lang="en-GB" sz="2800" dirty="0" err="1">
                <a:latin typeface="Verdana" charset="0"/>
                <a:cs typeface="+mn-cs"/>
              </a:rPr>
              <a:t>ville</a:t>
            </a:r>
            <a:r>
              <a:rPr lang="en-GB" sz="2800" dirty="0">
                <a:latin typeface="Verdana" charset="0"/>
                <a:cs typeface="+mn-cs"/>
              </a:rPr>
              <a:t> have </a:t>
            </a:r>
            <a:r>
              <a:rPr lang="en-GB" sz="2800" dirty="0" err="1">
                <a:latin typeface="Verdana" charset="0"/>
                <a:cs typeface="+mn-cs"/>
              </a:rPr>
              <a:t>indflydelse</a:t>
            </a:r>
            <a:r>
              <a:rPr lang="en-GB" sz="2800" dirty="0">
                <a:latin typeface="Verdana" charset="0"/>
                <a:cs typeface="+mn-cs"/>
              </a:rPr>
              <a:t> </a:t>
            </a:r>
            <a:r>
              <a:rPr lang="en-GB" sz="2800" dirty="0" err="1">
                <a:latin typeface="Verdana" charset="0"/>
                <a:cs typeface="+mn-cs"/>
              </a:rPr>
              <a:t>på</a:t>
            </a:r>
            <a:r>
              <a:rPr lang="en-GB" sz="2800" dirty="0">
                <a:latin typeface="Verdana" charset="0"/>
                <a:cs typeface="+mn-cs"/>
              </a:rPr>
              <a:t> de </a:t>
            </a:r>
            <a:r>
              <a:rPr lang="en-GB" sz="2800" dirty="0" err="1">
                <a:latin typeface="Verdana" charset="0"/>
                <a:cs typeface="+mn-cs"/>
              </a:rPr>
              <a:t>følgende</a:t>
            </a:r>
            <a:r>
              <a:rPr lang="en-GB" sz="2800" dirty="0">
                <a:latin typeface="Verdana" charset="0"/>
                <a:cs typeface="+mn-cs"/>
              </a:rPr>
              <a:t> </a:t>
            </a:r>
            <a:r>
              <a:rPr lang="en-GB" sz="2800" dirty="0" err="1">
                <a:latin typeface="Verdana" charset="0"/>
                <a:cs typeface="+mn-cs"/>
              </a:rPr>
              <a:t>systemer</a:t>
            </a:r>
            <a:r>
              <a:rPr lang="en-GB" sz="2800" dirty="0" smtClean="0">
                <a:latin typeface="Verdana" charset="0"/>
                <a:cs typeface="+mn-cs"/>
              </a:rPr>
              <a:t>? </a:t>
            </a:r>
          </a:p>
          <a:p>
            <a:pPr marL="363538" indent="-363538" eaLnBrk="0" hangingPunct="0">
              <a:spcBef>
                <a:spcPts val="600"/>
              </a:spcBef>
              <a:defRPr/>
            </a:pPr>
            <a:endParaRPr lang="en-GB" sz="2800" dirty="0" smtClean="0">
              <a:latin typeface="Verdana" charset="0"/>
              <a:cs typeface="+mn-cs"/>
            </a:endParaRPr>
          </a:p>
          <a:p>
            <a:pPr marL="363538" indent="-363538" eaLnBrk="0" hangingPunct="0">
              <a:spcBef>
                <a:spcPts val="600"/>
              </a:spcBef>
              <a:defRPr/>
            </a:pPr>
            <a:r>
              <a:rPr lang="en-GB" sz="2800" dirty="0" err="1" smtClean="0">
                <a:latin typeface="Verdana" charset="0"/>
                <a:cs typeface="+mn-cs"/>
              </a:rPr>
              <a:t>Vælg</a:t>
            </a:r>
            <a:r>
              <a:rPr lang="en-GB" sz="2800" dirty="0" smtClean="0">
                <a:latin typeface="Verdana" charset="0"/>
                <a:cs typeface="+mn-cs"/>
              </a:rPr>
              <a:t> et </a:t>
            </a:r>
            <a:r>
              <a:rPr lang="en-GB" sz="2800" dirty="0" err="1" smtClean="0">
                <a:latin typeface="Verdana" charset="0"/>
                <a:cs typeface="+mn-cs"/>
              </a:rPr>
              <a:t>af</a:t>
            </a:r>
            <a:r>
              <a:rPr lang="en-GB" sz="2800" dirty="0" smtClean="0">
                <a:latin typeface="Verdana" charset="0"/>
                <a:cs typeface="+mn-cs"/>
              </a:rPr>
              <a:t> </a:t>
            </a:r>
            <a:r>
              <a:rPr lang="en-GB" sz="2800" dirty="0" err="1" smtClean="0">
                <a:latin typeface="Verdana" charset="0"/>
                <a:cs typeface="+mn-cs"/>
              </a:rPr>
              <a:t>følgende</a:t>
            </a:r>
            <a:r>
              <a:rPr lang="en-GB" sz="2800" dirty="0" smtClean="0">
                <a:latin typeface="Verdana" charset="0"/>
                <a:cs typeface="+mn-cs"/>
              </a:rPr>
              <a:t>:</a:t>
            </a:r>
            <a:endParaRPr lang="en-GB" sz="2800" dirty="0">
              <a:latin typeface="Verdana" charset="0"/>
              <a:cs typeface="+mn-cs"/>
            </a:endParaRPr>
          </a:p>
          <a:p>
            <a:pPr marL="363538" indent="-363538" eaLnBrk="0" hangingPunct="0">
              <a:spcBef>
                <a:spcPts val="600"/>
              </a:spcBef>
              <a:buFontTx/>
              <a:buChar char="•"/>
              <a:defRPr/>
            </a:pPr>
            <a:r>
              <a:rPr lang="en-GB" sz="2400" dirty="0" err="1">
                <a:latin typeface="Verdana" charset="0"/>
                <a:cs typeface="+mn-cs"/>
              </a:rPr>
              <a:t>Selvbetjeningssystem</a:t>
            </a:r>
            <a:r>
              <a:rPr lang="en-GB" sz="2400" dirty="0">
                <a:latin typeface="Verdana" charset="0"/>
                <a:cs typeface="+mn-cs"/>
              </a:rPr>
              <a:t> </a:t>
            </a:r>
            <a:r>
              <a:rPr lang="en-GB" sz="2400" dirty="0" err="1">
                <a:latin typeface="Verdana" charset="0"/>
                <a:cs typeface="+mn-cs"/>
              </a:rPr>
              <a:t>på</a:t>
            </a:r>
            <a:r>
              <a:rPr lang="en-GB" sz="2400" dirty="0">
                <a:latin typeface="Verdana" charset="0"/>
                <a:cs typeface="+mn-cs"/>
              </a:rPr>
              <a:t> en </a:t>
            </a:r>
            <a:r>
              <a:rPr lang="en-GB" sz="2400" dirty="0" err="1" smtClean="0">
                <a:latin typeface="Verdana" charset="0"/>
                <a:cs typeface="+mn-cs"/>
              </a:rPr>
              <a:t>benzintank</a:t>
            </a:r>
            <a:endParaRPr lang="en-GB" sz="2400" dirty="0">
              <a:latin typeface="Verdana" charset="0"/>
              <a:cs typeface="+mn-cs"/>
            </a:endParaRPr>
          </a:p>
          <a:p>
            <a:pPr marL="363538" indent="-363538" eaLnBrk="0" hangingPunct="0">
              <a:spcBef>
                <a:spcPts val="600"/>
              </a:spcBef>
              <a:buFontTx/>
              <a:buChar char="•"/>
              <a:defRPr/>
            </a:pPr>
            <a:r>
              <a:rPr lang="en-GB" sz="2400" dirty="0">
                <a:latin typeface="Verdana" charset="0"/>
                <a:cs typeface="+mn-cs"/>
              </a:rPr>
              <a:t>Et </a:t>
            </a:r>
            <a:r>
              <a:rPr lang="en-GB" sz="2400" dirty="0" err="1">
                <a:latin typeface="Verdana" charset="0"/>
                <a:cs typeface="+mn-cs"/>
              </a:rPr>
              <a:t>dataanalyse</a:t>
            </a:r>
            <a:r>
              <a:rPr lang="en-GB" sz="2400" dirty="0">
                <a:latin typeface="Verdana" charset="0"/>
                <a:cs typeface="+mn-cs"/>
              </a:rPr>
              <a:t>-system </a:t>
            </a:r>
            <a:r>
              <a:rPr lang="en-GB" sz="2400" dirty="0" err="1">
                <a:latin typeface="Verdana" charset="0"/>
                <a:cs typeface="+mn-cs"/>
              </a:rPr>
              <a:t>til</a:t>
            </a:r>
            <a:r>
              <a:rPr lang="en-GB" sz="2400" dirty="0">
                <a:latin typeface="Verdana" charset="0"/>
                <a:cs typeface="+mn-cs"/>
              </a:rPr>
              <a:t> </a:t>
            </a:r>
            <a:r>
              <a:rPr lang="en-GB" sz="2400" dirty="0" err="1" smtClean="0">
                <a:latin typeface="Verdana" charset="0"/>
                <a:cs typeface="+mn-cs"/>
              </a:rPr>
              <a:t>geologer</a:t>
            </a:r>
            <a:r>
              <a:rPr lang="en-GB" sz="2400" dirty="0" smtClean="0">
                <a:latin typeface="Verdana" charset="0"/>
                <a:cs typeface="+mn-cs"/>
              </a:rPr>
              <a:t>, der </a:t>
            </a:r>
            <a:r>
              <a:rPr lang="en-GB" sz="2400" dirty="0" err="1" smtClean="0">
                <a:latin typeface="Verdana" charset="0"/>
                <a:cs typeface="+mn-cs"/>
              </a:rPr>
              <a:t>bruger</a:t>
            </a:r>
            <a:r>
              <a:rPr lang="en-GB" sz="2400" dirty="0" smtClean="0">
                <a:latin typeface="Verdana" charset="0"/>
                <a:cs typeface="+mn-cs"/>
              </a:rPr>
              <a:t> et </a:t>
            </a:r>
            <a:r>
              <a:rPr lang="en-GB" sz="2400" dirty="0" err="1" smtClean="0">
                <a:latin typeface="Verdana" charset="0"/>
                <a:cs typeface="+mn-cs"/>
              </a:rPr>
              <a:t>skib</a:t>
            </a:r>
            <a:r>
              <a:rPr lang="en-GB" sz="2400" dirty="0" smtClean="0">
                <a:latin typeface="Verdana" charset="0"/>
                <a:cs typeface="+mn-cs"/>
              </a:rPr>
              <a:t> </a:t>
            </a:r>
            <a:r>
              <a:rPr lang="en-GB" sz="2400" dirty="0" err="1" smtClean="0">
                <a:latin typeface="Verdana" charset="0"/>
                <a:cs typeface="+mn-cs"/>
              </a:rPr>
              <a:t>til</a:t>
            </a:r>
            <a:r>
              <a:rPr lang="en-GB" sz="2400" dirty="0" smtClean="0">
                <a:latin typeface="Verdana" charset="0"/>
                <a:cs typeface="+mn-cs"/>
              </a:rPr>
              <a:t> at </a:t>
            </a:r>
            <a:r>
              <a:rPr lang="en-GB" sz="2400" dirty="0" err="1" smtClean="0">
                <a:latin typeface="Verdana" charset="0"/>
                <a:cs typeface="+mn-cs"/>
              </a:rPr>
              <a:t>søge</a:t>
            </a:r>
            <a:r>
              <a:rPr lang="en-GB" sz="2400" dirty="0" smtClean="0">
                <a:latin typeface="Verdana" charset="0"/>
                <a:cs typeface="+mn-cs"/>
              </a:rPr>
              <a:t> </a:t>
            </a:r>
            <a:r>
              <a:rPr lang="en-GB" sz="2400" dirty="0" err="1">
                <a:latin typeface="Verdana" charset="0"/>
                <a:cs typeface="+mn-cs"/>
              </a:rPr>
              <a:t>efter</a:t>
            </a:r>
            <a:r>
              <a:rPr lang="en-GB" sz="2400" dirty="0">
                <a:latin typeface="Verdana" charset="0"/>
                <a:cs typeface="+mn-cs"/>
              </a:rPr>
              <a:t> </a:t>
            </a:r>
            <a:r>
              <a:rPr lang="en-GB" sz="2400" dirty="0" err="1" smtClean="0">
                <a:latin typeface="Verdana" charset="0"/>
                <a:cs typeface="+mn-cs"/>
              </a:rPr>
              <a:t>olie</a:t>
            </a:r>
            <a:endParaRPr lang="en-GB" sz="2400" dirty="0">
              <a:latin typeface="Verdana" charset="0"/>
              <a:cs typeface="+mn-cs"/>
            </a:endParaRPr>
          </a:p>
          <a:p>
            <a:pPr marL="363538" indent="-363538" eaLnBrk="0" hangingPunct="0">
              <a:spcBef>
                <a:spcPts val="600"/>
              </a:spcBef>
              <a:buFontTx/>
              <a:buChar char="•"/>
              <a:defRPr/>
            </a:pPr>
            <a:r>
              <a:rPr lang="en-GB" sz="2400" dirty="0" err="1" smtClean="0">
                <a:latin typeface="Verdana" charset="0"/>
                <a:cs typeface="+mn-cs"/>
              </a:rPr>
              <a:t>Modetøjswebsite</a:t>
            </a:r>
            <a:endParaRPr lang="en-GB" sz="2400" dirty="0">
              <a:latin typeface="Verdana" charset="0"/>
              <a:cs typeface="+mn-cs"/>
            </a:endParaRPr>
          </a:p>
          <a:p>
            <a:pPr marL="363538" indent="-363538" eaLnBrk="0" hangingPunct="0">
              <a:spcBef>
                <a:spcPts val="600"/>
              </a:spcBef>
              <a:buFontTx/>
              <a:buChar char="•"/>
              <a:defRPr/>
            </a:pPr>
            <a:endParaRPr lang="en-GB" sz="2800" dirty="0">
              <a:latin typeface="Verdana" charset="0"/>
              <a:cs typeface="+mn-cs"/>
            </a:endParaRPr>
          </a:p>
          <a:p>
            <a:pPr marL="363538" indent="-363538" eaLnBrk="0" hangingPunct="0">
              <a:spcBef>
                <a:spcPts val="600"/>
              </a:spcBef>
              <a:buFontTx/>
              <a:buChar char="•"/>
              <a:defRPr/>
            </a:pPr>
            <a:endParaRPr lang="en-US" sz="2800" dirty="0">
              <a:latin typeface="Verdana" charset="0"/>
              <a:cs typeface="+mn-cs"/>
            </a:endParaRPr>
          </a:p>
        </p:txBody>
      </p:sp>
    </p:spTree>
    <p:extLst>
      <p:ext uri="{BB962C8B-B14F-4D97-AF65-F5344CB8AC3E}">
        <p14:creationId xmlns:p14="http://schemas.microsoft.com/office/powerpoint/2010/main" val="2718590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da-DK" noProof="0" smtClean="0">
                <a:latin typeface="Calibri" charset="0"/>
              </a:rPr>
              <a:t>Personas</a:t>
            </a:r>
            <a:endParaRPr lang="da-DK" noProof="0">
              <a:latin typeface="Calibri" charset="0"/>
            </a:endParaRPr>
          </a:p>
        </p:txBody>
      </p:sp>
      <p:sp>
        <p:nvSpPr>
          <p:cNvPr id="29698" name="Rectangle 3"/>
          <p:cNvSpPr>
            <a:spLocks noGrp="1" noChangeArrowheads="1"/>
          </p:cNvSpPr>
          <p:nvPr>
            <p:ph idx="1"/>
          </p:nvPr>
        </p:nvSpPr>
        <p:spPr>
          <a:xfrm>
            <a:off x="849313" y="1989138"/>
            <a:ext cx="7772400" cy="4114800"/>
          </a:xfrm>
        </p:spPr>
        <p:txBody>
          <a:bodyPr/>
          <a:lstStyle/>
          <a:p>
            <a:pPr eaLnBrk="1" hangingPunct="1">
              <a:lnSpc>
                <a:spcPct val="120000"/>
              </a:lnSpc>
            </a:pPr>
            <a:r>
              <a:rPr lang="da-DK" sz="2800" noProof="0" smtClean="0">
                <a:latin typeface="Calibri" charset="0"/>
              </a:rPr>
              <a:t>Indfange brugerkarakteristikkerne</a:t>
            </a:r>
          </a:p>
          <a:p>
            <a:pPr eaLnBrk="1" hangingPunct="1">
              <a:lnSpc>
                <a:spcPct val="120000"/>
              </a:lnSpc>
            </a:pPr>
            <a:r>
              <a:rPr lang="da-DK" sz="2800" noProof="0" smtClean="0">
                <a:latin typeface="Calibri" charset="0"/>
              </a:rPr>
              <a:t>Ikke rigtige mennesker, men syntetiseret fra virkelige brugerkarakteristika</a:t>
            </a:r>
          </a:p>
          <a:p>
            <a:pPr eaLnBrk="1" hangingPunct="1">
              <a:lnSpc>
                <a:spcPct val="120000"/>
              </a:lnSpc>
            </a:pPr>
            <a:r>
              <a:rPr lang="da-DK" sz="2800" noProof="0" smtClean="0">
                <a:latin typeface="Calibri" charset="0"/>
              </a:rPr>
              <a:t>Bør ikke idealiseres!</a:t>
            </a:r>
          </a:p>
          <a:p>
            <a:pPr eaLnBrk="1" hangingPunct="1">
              <a:lnSpc>
                <a:spcPct val="120000"/>
              </a:lnSpc>
            </a:pPr>
            <a:r>
              <a:rPr lang="da-DK" sz="2800" noProof="0" smtClean="0">
                <a:latin typeface="Calibri" charset="0"/>
              </a:rPr>
              <a:t>Gør dem levende med et navn, karakteristikker, mål og personlig baggrund.</a:t>
            </a:r>
          </a:p>
          <a:p>
            <a:pPr eaLnBrk="1" hangingPunct="1">
              <a:lnSpc>
                <a:spcPct val="120000"/>
              </a:lnSpc>
            </a:pPr>
            <a:r>
              <a:rPr lang="da-DK" sz="2800" noProof="0" smtClean="0">
                <a:latin typeface="Calibri" charset="0"/>
              </a:rPr>
              <a:t>Lav flere personas</a:t>
            </a:r>
            <a:endParaRPr lang="da-DK" sz="2800" noProof="0">
              <a:latin typeface="Calibri" charset="0"/>
            </a:endParaRPr>
          </a:p>
        </p:txBody>
      </p:sp>
    </p:spTree>
    <p:extLst>
      <p:ext uri="{BB962C8B-B14F-4D97-AF65-F5344CB8AC3E}">
        <p14:creationId xmlns:p14="http://schemas.microsoft.com/office/powerpoint/2010/main" val="3098916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4970463" y="0"/>
            <a:ext cx="4683125" cy="1143000"/>
          </a:xfrm>
        </p:spPr>
        <p:txBody>
          <a:bodyPr/>
          <a:lstStyle/>
          <a:p>
            <a:pPr eaLnBrk="1" hangingPunct="1"/>
            <a:r>
              <a:rPr lang="da-DK" noProof="0" smtClean="0">
                <a:latin typeface="Calibri" charset="0"/>
              </a:rPr>
              <a:t>Personas</a:t>
            </a:r>
            <a:endParaRPr lang="da-DK" noProof="0">
              <a:latin typeface="Calibri" charset="0"/>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r="50542"/>
          <a:stretch>
            <a:fillRect/>
          </a:stretch>
        </p:blipFill>
        <p:spPr bwMode="auto">
          <a:xfrm>
            <a:off x="384175" y="1052513"/>
            <a:ext cx="6499225" cy="519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ustDataLst>
      <p:tags r:id="rId1"/>
    </p:custDataLst>
    <p:extLst>
      <p:ext uri="{BB962C8B-B14F-4D97-AF65-F5344CB8AC3E}">
        <p14:creationId xmlns:p14="http://schemas.microsoft.com/office/powerpoint/2010/main" val="575834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6"/>
          <p:cNvSpPr>
            <a:spLocks noGrp="1" noChangeArrowheads="1"/>
          </p:cNvSpPr>
          <p:nvPr>
            <p:ph type="title"/>
          </p:nvPr>
        </p:nvSpPr>
        <p:spPr>
          <a:xfrm>
            <a:off x="0" y="400050"/>
            <a:ext cx="8947150" cy="76835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noProof="0" smtClean="0">
                <a:latin typeface="Calibri" charset="0"/>
              </a:rPr>
              <a:t>Dataindsamling ift. Krav</a:t>
            </a:r>
            <a:endParaRPr lang="da-DK" noProof="0">
              <a:latin typeface="Calibri" charset="0"/>
            </a:endParaRPr>
          </a:p>
        </p:txBody>
      </p:sp>
      <p:sp>
        <p:nvSpPr>
          <p:cNvPr id="31746"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2048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048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048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048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0488" name="Rectangle 8"/>
          <p:cNvSpPr>
            <a:spLocks noChangeArrowheads="1"/>
          </p:cNvSpPr>
          <p:nvPr/>
        </p:nvSpPr>
        <p:spPr bwMode="auto">
          <a:xfrm>
            <a:off x="773113" y="1219200"/>
            <a:ext cx="837088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defRPr/>
            </a:pPr>
            <a:r>
              <a:rPr lang="en-US" sz="2800" dirty="0">
                <a:latin typeface="Verdana" charset="0"/>
                <a:cs typeface="+mn-cs"/>
              </a:rPr>
              <a:t>Interviews:</a:t>
            </a:r>
          </a:p>
          <a:p>
            <a:pPr lvl="1" eaLnBrk="0" hangingPunct="0">
              <a:spcBef>
                <a:spcPts val="600"/>
              </a:spcBef>
              <a:buFontTx/>
              <a:buChar char="—"/>
              <a:defRPr/>
            </a:pPr>
            <a:r>
              <a:rPr lang="en-GB" sz="2400" dirty="0">
                <a:latin typeface="Verdana" charset="0"/>
                <a:cs typeface="+mn-cs"/>
              </a:rPr>
              <a:t> </a:t>
            </a:r>
            <a:r>
              <a:rPr lang="en-GB" sz="2400" dirty="0" err="1" smtClean="0">
                <a:latin typeface="Verdana" charset="0"/>
                <a:cs typeface="+mn-cs"/>
              </a:rPr>
              <a:t>Baseret</a:t>
            </a:r>
            <a:r>
              <a:rPr lang="en-GB" sz="2400" dirty="0" smtClean="0">
                <a:latin typeface="Verdana" charset="0"/>
                <a:cs typeface="+mn-cs"/>
              </a:rPr>
              <a:t> </a:t>
            </a:r>
            <a:r>
              <a:rPr lang="en-GB" sz="2400" dirty="0" err="1">
                <a:latin typeface="Verdana" charset="0"/>
                <a:cs typeface="+mn-cs"/>
              </a:rPr>
              <a:t>på</a:t>
            </a:r>
            <a:r>
              <a:rPr lang="en-GB" sz="2400" dirty="0">
                <a:latin typeface="Verdana" charset="0"/>
                <a:cs typeface="+mn-cs"/>
              </a:rPr>
              <a:t> </a:t>
            </a:r>
            <a:r>
              <a:rPr lang="en-GB" sz="2400" dirty="0" err="1">
                <a:latin typeface="Verdana" charset="0"/>
                <a:cs typeface="+mn-cs"/>
              </a:rPr>
              <a:t>f.eks</a:t>
            </a:r>
            <a:r>
              <a:rPr lang="en-GB" sz="2400" dirty="0">
                <a:latin typeface="Verdana" charset="0"/>
                <a:cs typeface="+mn-cs"/>
              </a:rPr>
              <a:t> </a:t>
            </a:r>
            <a:r>
              <a:rPr lang="en-GB" sz="2400" dirty="0" err="1">
                <a:latin typeface="Verdana" charset="0"/>
                <a:cs typeface="+mn-cs"/>
              </a:rPr>
              <a:t>brugsscenarier</a:t>
            </a:r>
            <a:r>
              <a:rPr lang="en-GB" sz="2400" dirty="0">
                <a:latin typeface="Verdana" charset="0"/>
                <a:cs typeface="+mn-cs"/>
              </a:rPr>
              <a:t>, </a:t>
            </a:r>
            <a:r>
              <a:rPr lang="en-GB" sz="2400" dirty="0" err="1">
                <a:latin typeface="Verdana" charset="0"/>
                <a:cs typeface="+mn-cs"/>
              </a:rPr>
              <a:t>prototyper</a:t>
            </a:r>
            <a:r>
              <a:rPr lang="en-GB" sz="2400" dirty="0">
                <a:latin typeface="Verdana" charset="0"/>
                <a:cs typeface="+mn-cs"/>
              </a:rPr>
              <a:t>, 	</a:t>
            </a:r>
            <a:r>
              <a:rPr lang="en-GB" sz="2400" dirty="0" err="1">
                <a:latin typeface="Verdana" charset="0"/>
                <a:cs typeface="+mn-cs"/>
              </a:rPr>
              <a:t>kan</a:t>
            </a:r>
            <a:r>
              <a:rPr lang="en-GB" sz="2400" dirty="0">
                <a:latin typeface="Verdana" charset="0"/>
                <a:cs typeface="+mn-cs"/>
              </a:rPr>
              <a:t> </a:t>
            </a:r>
            <a:r>
              <a:rPr lang="en-GB" sz="2400" dirty="0" err="1">
                <a:latin typeface="Verdana" charset="0"/>
                <a:cs typeface="+mn-cs"/>
              </a:rPr>
              <a:t>bruges</a:t>
            </a:r>
            <a:r>
              <a:rPr lang="en-GB" sz="2400" dirty="0">
                <a:latin typeface="Verdana" charset="0"/>
                <a:cs typeface="+mn-cs"/>
              </a:rPr>
              <a:t> </a:t>
            </a:r>
            <a:r>
              <a:rPr lang="en-GB" sz="2400" dirty="0" err="1">
                <a:latin typeface="Verdana" charset="0"/>
                <a:cs typeface="+mn-cs"/>
              </a:rPr>
              <a:t>i</a:t>
            </a:r>
            <a:r>
              <a:rPr lang="en-GB" sz="2400" dirty="0">
                <a:latin typeface="Verdana" charset="0"/>
                <a:cs typeface="+mn-cs"/>
              </a:rPr>
              <a:t> interviews</a:t>
            </a:r>
          </a:p>
          <a:p>
            <a:pPr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Godt</a:t>
            </a:r>
            <a:r>
              <a:rPr lang="en-GB" sz="2400" dirty="0">
                <a:latin typeface="Verdana" charset="0"/>
                <a:cs typeface="+mn-cs"/>
              </a:rPr>
              <a:t> </a:t>
            </a:r>
            <a:r>
              <a:rPr lang="en-GB" sz="2400" dirty="0" err="1">
                <a:latin typeface="Verdana" charset="0"/>
                <a:cs typeface="+mn-cs"/>
              </a:rPr>
              <a:t>til</a:t>
            </a:r>
            <a:r>
              <a:rPr lang="en-GB" sz="2400" dirty="0">
                <a:latin typeface="Verdana" charset="0"/>
                <a:cs typeface="+mn-cs"/>
              </a:rPr>
              <a:t> at </a:t>
            </a:r>
            <a:r>
              <a:rPr lang="en-GB" sz="2400" dirty="0" err="1">
                <a:latin typeface="Verdana" charset="0"/>
                <a:cs typeface="+mn-cs"/>
              </a:rPr>
              <a:t>udforske</a:t>
            </a:r>
            <a:r>
              <a:rPr lang="en-GB" sz="2400" dirty="0">
                <a:latin typeface="Verdana" charset="0"/>
                <a:cs typeface="+mn-cs"/>
              </a:rPr>
              <a:t> </a:t>
            </a:r>
            <a:r>
              <a:rPr lang="en-GB" sz="2400" dirty="0" err="1">
                <a:latin typeface="Verdana" charset="0"/>
                <a:cs typeface="+mn-cs"/>
              </a:rPr>
              <a:t>problemstillinger</a:t>
            </a:r>
            <a:r>
              <a:rPr lang="en-GB" sz="2400" dirty="0">
                <a:latin typeface="Verdana" charset="0"/>
                <a:cs typeface="+mn-cs"/>
              </a:rPr>
              <a:t> </a:t>
            </a:r>
          </a:p>
          <a:p>
            <a:pPr lvl="1" eaLnBrk="0" hangingPunct="0">
              <a:spcBef>
                <a:spcPts val="600"/>
              </a:spcBef>
              <a:buFontTx/>
              <a:buChar char="—"/>
              <a:defRPr/>
            </a:pPr>
            <a:r>
              <a:rPr lang="en-GB" sz="2400" dirty="0">
                <a:latin typeface="Verdana" charset="0"/>
                <a:cs typeface="+mn-cs"/>
              </a:rPr>
              <a:t> Men </a:t>
            </a:r>
            <a:r>
              <a:rPr lang="en-GB" sz="2400" dirty="0" err="1">
                <a:latin typeface="Verdana" charset="0"/>
                <a:cs typeface="+mn-cs"/>
              </a:rPr>
              <a:t>er</a:t>
            </a:r>
            <a:r>
              <a:rPr lang="en-GB" sz="2400" dirty="0">
                <a:latin typeface="Verdana" charset="0"/>
                <a:cs typeface="+mn-cs"/>
              </a:rPr>
              <a:t> </a:t>
            </a:r>
            <a:r>
              <a:rPr lang="en-GB" sz="2400" dirty="0" err="1">
                <a:latin typeface="Verdana" charset="0"/>
                <a:cs typeface="+mn-cs"/>
              </a:rPr>
              <a:t>tidskrævende</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det</a:t>
            </a:r>
            <a:r>
              <a:rPr lang="en-GB" sz="2400" dirty="0">
                <a:latin typeface="Verdana" charset="0"/>
                <a:cs typeface="+mn-cs"/>
              </a:rPr>
              <a:t> </a:t>
            </a:r>
            <a:r>
              <a:rPr lang="en-GB" sz="2400" dirty="0" err="1">
                <a:latin typeface="Verdana" charset="0"/>
                <a:cs typeface="+mn-cs"/>
              </a:rPr>
              <a:t>kan</a:t>
            </a:r>
            <a:r>
              <a:rPr lang="en-GB" sz="2400" dirty="0">
                <a:latin typeface="Verdana" charset="0"/>
                <a:cs typeface="+mn-cs"/>
              </a:rPr>
              <a:t> </a:t>
            </a:r>
            <a:r>
              <a:rPr lang="en-GB" sz="2400" dirty="0" err="1">
                <a:latin typeface="Verdana" charset="0"/>
                <a:cs typeface="+mn-cs"/>
              </a:rPr>
              <a:t>være</a:t>
            </a:r>
            <a:r>
              <a:rPr lang="en-GB" sz="2400" dirty="0">
                <a:latin typeface="Verdana" charset="0"/>
                <a:cs typeface="+mn-cs"/>
              </a:rPr>
              <a:t> </a:t>
            </a:r>
            <a:r>
              <a:rPr lang="en-GB" sz="2400" dirty="0" err="1">
                <a:latin typeface="Verdana" charset="0"/>
                <a:cs typeface="+mn-cs"/>
              </a:rPr>
              <a:t>umuligt</a:t>
            </a:r>
            <a:r>
              <a:rPr lang="en-GB" sz="2400" dirty="0">
                <a:latin typeface="Verdana" charset="0"/>
                <a:cs typeface="+mn-cs"/>
              </a:rPr>
              <a:t> 	at </a:t>
            </a:r>
            <a:r>
              <a:rPr lang="en-GB" sz="2400" dirty="0" err="1">
                <a:latin typeface="Verdana" charset="0"/>
                <a:cs typeface="+mn-cs"/>
              </a:rPr>
              <a:t>nå</a:t>
            </a:r>
            <a:r>
              <a:rPr lang="en-GB" sz="2400" dirty="0">
                <a:latin typeface="Verdana" charset="0"/>
                <a:cs typeface="+mn-cs"/>
              </a:rPr>
              <a:t> at </a:t>
            </a:r>
            <a:r>
              <a:rPr lang="en-GB" sz="2400" dirty="0" err="1">
                <a:latin typeface="Verdana" charset="0"/>
                <a:cs typeface="+mn-cs"/>
              </a:rPr>
              <a:t>besøge</a:t>
            </a:r>
            <a:r>
              <a:rPr lang="en-GB" sz="2400" dirty="0">
                <a:latin typeface="Verdana" charset="0"/>
                <a:cs typeface="+mn-cs"/>
              </a:rPr>
              <a:t> </a:t>
            </a:r>
            <a:r>
              <a:rPr lang="en-GB" sz="2400" dirty="0" err="1">
                <a:latin typeface="Verdana" charset="0"/>
                <a:cs typeface="+mn-cs"/>
              </a:rPr>
              <a:t>alle</a:t>
            </a:r>
            <a:r>
              <a:rPr lang="en-GB" sz="2400" dirty="0">
                <a:latin typeface="Verdana" charset="0"/>
                <a:cs typeface="+mn-cs"/>
              </a:rPr>
              <a:t> </a:t>
            </a:r>
            <a:r>
              <a:rPr lang="en-GB" sz="2400" dirty="0" err="1">
                <a:latin typeface="Verdana" charset="0"/>
                <a:cs typeface="+mn-cs"/>
              </a:rPr>
              <a:t>brugere</a:t>
            </a:r>
            <a:r>
              <a:rPr lang="en-GB" sz="2400" dirty="0">
                <a:latin typeface="Verdana" charset="0"/>
                <a:cs typeface="+mn-cs"/>
              </a:rPr>
              <a:t>/</a:t>
            </a:r>
            <a:r>
              <a:rPr lang="en-GB" sz="2400" dirty="0" err="1">
                <a:latin typeface="Verdana" charset="0"/>
                <a:cs typeface="+mn-cs"/>
              </a:rPr>
              <a:t>brugergrupper</a:t>
            </a:r>
            <a:endParaRPr lang="en-GB" sz="2400" dirty="0">
              <a:latin typeface="Verdana" charset="0"/>
              <a:cs typeface="+mn-cs"/>
            </a:endParaRPr>
          </a:p>
          <a:p>
            <a:pPr eaLnBrk="0" hangingPunct="0">
              <a:spcBef>
                <a:spcPts val="600"/>
              </a:spcBef>
              <a:defRPr/>
            </a:pPr>
            <a:r>
              <a:rPr lang="en-GB" sz="2400" dirty="0" err="1">
                <a:latin typeface="Verdana" charset="0"/>
                <a:cs typeface="+mn-cs"/>
              </a:rPr>
              <a:t>Fokusgrupper</a:t>
            </a:r>
            <a:r>
              <a:rPr lang="en-GB" sz="2400" dirty="0">
                <a:latin typeface="Verdana" charset="0"/>
                <a:cs typeface="+mn-cs"/>
              </a:rPr>
              <a:t>:</a:t>
            </a:r>
          </a:p>
          <a:p>
            <a:pPr lvl="1" eaLnBrk="0" hangingPunct="0">
              <a:spcBef>
                <a:spcPts val="600"/>
              </a:spcBef>
              <a:buFontTx/>
              <a:buChar char="—"/>
              <a:defRPr/>
            </a:pPr>
            <a:r>
              <a:rPr lang="en-GB" sz="2400" dirty="0">
                <a:latin typeface="Verdana" charset="0"/>
                <a:cs typeface="+mn-cs"/>
              </a:rPr>
              <a:t> </a:t>
            </a:r>
            <a:r>
              <a:rPr lang="en-GB" sz="2400" dirty="0" err="1" smtClean="0">
                <a:latin typeface="Verdana" charset="0"/>
                <a:cs typeface="+mn-cs"/>
              </a:rPr>
              <a:t>Gruppeinterviews</a:t>
            </a:r>
            <a:endParaRPr lang="en-GB" sz="2400" dirty="0">
              <a:latin typeface="Verdana" charset="0"/>
              <a:cs typeface="+mn-cs"/>
            </a:endParaRPr>
          </a:p>
          <a:p>
            <a:pPr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Godt</a:t>
            </a:r>
            <a:r>
              <a:rPr lang="en-GB" sz="2400" dirty="0">
                <a:latin typeface="Verdana" charset="0"/>
                <a:cs typeface="+mn-cs"/>
              </a:rPr>
              <a:t> </a:t>
            </a:r>
            <a:r>
              <a:rPr lang="en-GB" sz="2400" dirty="0" err="1">
                <a:latin typeface="Verdana" charset="0"/>
                <a:cs typeface="+mn-cs"/>
              </a:rPr>
              <a:t>ift</a:t>
            </a:r>
            <a:r>
              <a:rPr lang="en-GB" sz="2400" dirty="0">
                <a:latin typeface="Verdana" charset="0"/>
                <a:cs typeface="+mn-cs"/>
              </a:rPr>
              <a:t>. at </a:t>
            </a:r>
            <a:r>
              <a:rPr lang="en-GB" sz="2400" dirty="0" err="1">
                <a:latin typeface="Verdana" charset="0"/>
                <a:cs typeface="+mn-cs"/>
              </a:rPr>
              <a:t>opnå</a:t>
            </a:r>
            <a:r>
              <a:rPr lang="en-GB" sz="2400" dirty="0">
                <a:latin typeface="Verdana" charset="0"/>
                <a:cs typeface="+mn-cs"/>
              </a:rPr>
              <a:t> </a:t>
            </a:r>
            <a:r>
              <a:rPr lang="en-GB" sz="2400" dirty="0" err="1">
                <a:latin typeface="Verdana" charset="0"/>
                <a:cs typeface="+mn-cs"/>
              </a:rPr>
              <a:t>samme</a:t>
            </a:r>
            <a:r>
              <a:rPr lang="en-GB" sz="2400" dirty="0">
                <a:latin typeface="Verdana" charset="0"/>
                <a:cs typeface="+mn-cs"/>
              </a:rPr>
              <a:t> </a:t>
            </a:r>
            <a:r>
              <a:rPr lang="en-GB" sz="2400" dirty="0" err="1">
                <a:latin typeface="Verdana" charset="0"/>
                <a:cs typeface="+mn-cs"/>
              </a:rPr>
              <a:t>syn</a:t>
            </a:r>
            <a:r>
              <a:rPr lang="en-GB" sz="2400" dirty="0">
                <a:latin typeface="Verdana" charset="0"/>
                <a:cs typeface="+mn-cs"/>
              </a:rPr>
              <a:t> </a:t>
            </a:r>
            <a:r>
              <a:rPr lang="en-GB" sz="2400" dirty="0" err="1">
                <a:latin typeface="Verdana" charset="0"/>
                <a:cs typeface="+mn-cs"/>
              </a:rPr>
              <a:t>på</a:t>
            </a:r>
            <a:r>
              <a:rPr lang="en-GB" sz="2400" dirty="0">
                <a:latin typeface="Verdana" charset="0"/>
                <a:cs typeface="+mn-cs"/>
              </a:rPr>
              <a:t> </a:t>
            </a:r>
            <a:r>
              <a:rPr lang="en-GB" sz="2400" dirty="0" err="1">
                <a:latin typeface="Verdana" charset="0"/>
                <a:cs typeface="+mn-cs"/>
              </a:rPr>
              <a:t>sagen</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 	</a:t>
            </a:r>
            <a:r>
              <a:rPr lang="en-GB" sz="2400" dirty="0" err="1">
                <a:latin typeface="Verdana" charset="0"/>
                <a:cs typeface="+mn-cs"/>
              </a:rPr>
              <a:t>eller</a:t>
            </a:r>
            <a:r>
              <a:rPr lang="en-GB" sz="2400" dirty="0">
                <a:latin typeface="Verdana" charset="0"/>
                <a:cs typeface="+mn-cs"/>
              </a:rPr>
              <a:t> </a:t>
            </a:r>
            <a:r>
              <a:rPr lang="en-GB" sz="2400" dirty="0" err="1">
                <a:latin typeface="Verdana" charset="0"/>
                <a:cs typeface="+mn-cs"/>
              </a:rPr>
              <a:t>fremhæve</a:t>
            </a:r>
            <a:r>
              <a:rPr lang="en-GB" sz="2400" dirty="0">
                <a:latin typeface="Verdana" charset="0"/>
                <a:cs typeface="+mn-cs"/>
              </a:rPr>
              <a:t> </a:t>
            </a:r>
            <a:r>
              <a:rPr lang="en-GB" sz="2400" dirty="0" err="1">
                <a:latin typeface="Verdana" charset="0"/>
                <a:cs typeface="+mn-cs"/>
              </a:rPr>
              <a:t>konfliktområder</a:t>
            </a:r>
            <a:endParaRPr lang="en-GB" sz="2400" dirty="0">
              <a:latin typeface="Verdana" charset="0"/>
              <a:cs typeface="+mn-cs"/>
            </a:endParaRPr>
          </a:p>
          <a:p>
            <a:pPr lvl="1" eaLnBrk="0" hangingPunct="0">
              <a:spcBef>
                <a:spcPts val="600"/>
              </a:spcBef>
              <a:buFontTx/>
              <a:buChar char="—"/>
              <a:defRPr/>
            </a:pPr>
            <a:r>
              <a:rPr lang="en-GB" sz="2400" dirty="0">
                <a:latin typeface="Verdana" charset="0"/>
                <a:cs typeface="+mn-cs"/>
              </a:rPr>
              <a:t> Men </a:t>
            </a:r>
            <a:r>
              <a:rPr lang="en-GB" sz="2400" dirty="0" err="1">
                <a:latin typeface="Verdana" charset="0"/>
                <a:cs typeface="+mn-cs"/>
              </a:rPr>
              <a:t>kan</a:t>
            </a:r>
            <a:r>
              <a:rPr lang="en-GB" sz="2400" dirty="0">
                <a:latin typeface="Verdana" charset="0"/>
                <a:cs typeface="+mn-cs"/>
              </a:rPr>
              <a:t> </a:t>
            </a:r>
            <a:r>
              <a:rPr lang="en-GB" sz="2400" dirty="0" err="1">
                <a:latin typeface="Verdana" charset="0"/>
                <a:cs typeface="+mn-cs"/>
              </a:rPr>
              <a:t>være</a:t>
            </a:r>
            <a:r>
              <a:rPr lang="en-GB" sz="2400" dirty="0">
                <a:latin typeface="Verdana" charset="0"/>
                <a:cs typeface="+mn-cs"/>
              </a:rPr>
              <a:t> </a:t>
            </a:r>
            <a:r>
              <a:rPr lang="en-GB" sz="2400" dirty="0" err="1">
                <a:latin typeface="Verdana" charset="0"/>
                <a:cs typeface="+mn-cs"/>
              </a:rPr>
              <a:t>domineret</a:t>
            </a:r>
            <a:r>
              <a:rPr lang="en-GB" sz="2400" dirty="0">
                <a:latin typeface="Verdana" charset="0"/>
                <a:cs typeface="+mn-cs"/>
              </a:rPr>
              <a:t> </a:t>
            </a:r>
            <a:r>
              <a:rPr lang="en-GB" sz="2400" dirty="0" err="1">
                <a:latin typeface="Verdana" charset="0"/>
                <a:cs typeface="+mn-cs"/>
              </a:rPr>
              <a:t>af</a:t>
            </a:r>
            <a:r>
              <a:rPr lang="en-GB" sz="2400" dirty="0">
                <a:latin typeface="Verdana" charset="0"/>
                <a:cs typeface="+mn-cs"/>
              </a:rPr>
              <a:t> </a:t>
            </a:r>
            <a:r>
              <a:rPr lang="en-GB" sz="2400" dirty="0" err="1">
                <a:latin typeface="Verdana" charset="0"/>
                <a:cs typeface="+mn-cs"/>
              </a:rPr>
              <a:t>enkeltpersoner</a:t>
            </a:r>
            <a:endParaRPr lang="en-GB" sz="2400" dirty="0">
              <a:latin typeface="Verdana" charset="0"/>
              <a:cs typeface="+mn-cs"/>
            </a:endParaRPr>
          </a:p>
        </p:txBody>
      </p:sp>
    </p:spTree>
    <p:extLst>
      <p:ext uri="{BB962C8B-B14F-4D97-AF65-F5344CB8AC3E}">
        <p14:creationId xmlns:p14="http://schemas.microsoft.com/office/powerpoint/2010/main" val="3347736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6"/>
          <p:cNvSpPr>
            <a:spLocks noGrp="1" noChangeArrowheads="1"/>
          </p:cNvSpPr>
          <p:nvPr>
            <p:ph type="title"/>
          </p:nvPr>
        </p:nvSpPr>
        <p:spPr>
          <a:xfrm>
            <a:off x="1773238" y="350838"/>
            <a:ext cx="5634037" cy="7683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smtClean="0">
                <a:latin typeface="Calibri" charset="0"/>
              </a:rPr>
              <a:t>Dataindsamling ift. Krav</a:t>
            </a:r>
            <a:endParaRPr lang="da-DK" noProof="0">
              <a:latin typeface="Calibri" charset="0"/>
            </a:endParaRPr>
          </a:p>
        </p:txBody>
      </p:sp>
      <p:sp>
        <p:nvSpPr>
          <p:cNvPr id="32770"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2150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150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150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150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1512" name="Rectangle 8"/>
          <p:cNvSpPr>
            <a:spLocks noChangeArrowheads="1"/>
          </p:cNvSpPr>
          <p:nvPr/>
        </p:nvSpPr>
        <p:spPr bwMode="auto">
          <a:xfrm>
            <a:off x="773113" y="1219200"/>
            <a:ext cx="81597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defRPr/>
            </a:pPr>
            <a:r>
              <a:rPr lang="en-US" sz="2800" dirty="0" err="1">
                <a:latin typeface="Verdana" charset="0"/>
                <a:cs typeface="+mn-cs"/>
              </a:rPr>
              <a:t>Spørgeskemaer</a:t>
            </a:r>
            <a:r>
              <a:rPr lang="en-US" sz="2800" dirty="0">
                <a:latin typeface="Verdana" charset="0"/>
                <a:cs typeface="+mn-cs"/>
              </a:rPr>
              <a:t>:</a:t>
            </a:r>
          </a:p>
          <a:p>
            <a:pPr eaLnBrk="0" hangingPunct="0">
              <a:defRPr/>
            </a:pPr>
            <a:endParaRPr lang="en-US" sz="900" dirty="0">
              <a:latin typeface="Verdana" charset="0"/>
              <a:cs typeface="+mn-cs"/>
            </a:endParaRPr>
          </a:p>
          <a:p>
            <a:pPr lvl="1" eaLnBrk="0" hangingPunct="0">
              <a:buFontTx/>
              <a:buChar char="—"/>
              <a:defRPr/>
            </a:pPr>
            <a:r>
              <a:rPr lang="en-GB" sz="2400" dirty="0">
                <a:latin typeface="Verdana" charset="0"/>
                <a:cs typeface="+mn-cs"/>
              </a:rPr>
              <a:t> Bruges </a:t>
            </a:r>
            <a:r>
              <a:rPr lang="en-GB" sz="2400" dirty="0" err="1">
                <a:latin typeface="Verdana" charset="0"/>
                <a:cs typeface="+mn-cs"/>
              </a:rPr>
              <a:t>ofte</a:t>
            </a:r>
            <a:r>
              <a:rPr lang="en-GB" sz="2400" dirty="0">
                <a:latin typeface="Verdana" charset="0"/>
                <a:cs typeface="+mn-cs"/>
              </a:rPr>
              <a:t> </a:t>
            </a:r>
            <a:r>
              <a:rPr lang="en-GB" sz="2400" dirty="0" err="1">
                <a:latin typeface="Verdana" charset="0"/>
                <a:cs typeface="+mn-cs"/>
              </a:rPr>
              <a:t>i</a:t>
            </a:r>
            <a:r>
              <a:rPr lang="en-GB" sz="2400" dirty="0">
                <a:latin typeface="Verdana" charset="0"/>
                <a:cs typeface="+mn-cs"/>
              </a:rPr>
              <a:t> </a:t>
            </a:r>
            <a:r>
              <a:rPr lang="en-GB" sz="2400" dirty="0" err="1">
                <a:latin typeface="Verdana" charset="0"/>
                <a:cs typeface="+mn-cs"/>
              </a:rPr>
              <a:t>samspil</a:t>
            </a:r>
            <a:r>
              <a:rPr lang="en-GB" sz="2400" dirty="0">
                <a:latin typeface="Verdana" charset="0"/>
                <a:cs typeface="+mn-cs"/>
              </a:rPr>
              <a:t> med </a:t>
            </a:r>
            <a:r>
              <a:rPr lang="en-GB" sz="2400" dirty="0" err="1">
                <a:latin typeface="Verdana" charset="0"/>
                <a:cs typeface="+mn-cs"/>
              </a:rPr>
              <a:t>andre</a:t>
            </a:r>
            <a:r>
              <a:rPr lang="en-GB" sz="2400" dirty="0">
                <a:latin typeface="Verdana" charset="0"/>
                <a:cs typeface="+mn-cs"/>
              </a:rPr>
              <a:t> </a:t>
            </a:r>
            <a:r>
              <a:rPr lang="en-GB" sz="2400" dirty="0" err="1">
                <a:latin typeface="Verdana" charset="0"/>
                <a:cs typeface="+mn-cs"/>
              </a:rPr>
              <a:t>teknikker</a:t>
            </a:r>
            <a:endParaRPr lang="en-GB" sz="2400" dirty="0">
              <a:latin typeface="Verdana" charset="0"/>
              <a:cs typeface="+mn-cs"/>
            </a:endParaRPr>
          </a:p>
          <a:p>
            <a:pPr lvl="1" eaLnBrk="0" hangingPunct="0">
              <a:buFontTx/>
              <a:buChar char="—"/>
              <a:defRPr/>
            </a:pPr>
            <a:r>
              <a:rPr lang="en-GB" sz="2400" dirty="0">
                <a:latin typeface="Verdana" charset="0"/>
                <a:cs typeface="+mn-cs"/>
              </a:rPr>
              <a:t> </a:t>
            </a:r>
            <a:r>
              <a:rPr lang="en-GB" sz="2400" dirty="0" err="1">
                <a:latin typeface="Verdana" charset="0"/>
                <a:cs typeface="+mn-cs"/>
              </a:rPr>
              <a:t>Kan</a:t>
            </a:r>
            <a:r>
              <a:rPr lang="en-GB" sz="2400" dirty="0">
                <a:latin typeface="Verdana" charset="0"/>
                <a:cs typeface="+mn-cs"/>
              </a:rPr>
              <a:t> give </a:t>
            </a:r>
            <a:r>
              <a:rPr lang="en-GB" sz="2400" dirty="0" err="1">
                <a:latin typeface="Verdana" charset="0"/>
                <a:cs typeface="+mn-cs"/>
              </a:rPr>
              <a:t>både</a:t>
            </a:r>
            <a:r>
              <a:rPr lang="en-GB" sz="2400" dirty="0">
                <a:latin typeface="Verdana" charset="0"/>
                <a:cs typeface="+mn-cs"/>
              </a:rPr>
              <a:t> </a:t>
            </a:r>
            <a:r>
              <a:rPr lang="en-GB" sz="2400" dirty="0" err="1">
                <a:latin typeface="Verdana" charset="0"/>
                <a:cs typeface="+mn-cs"/>
              </a:rPr>
              <a:t>kvalitativt</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kvantitativt</a:t>
            </a:r>
            <a:r>
              <a:rPr lang="en-GB" sz="2400" dirty="0">
                <a:latin typeface="Verdana" charset="0"/>
                <a:cs typeface="+mn-cs"/>
              </a:rPr>
              <a:t> data</a:t>
            </a:r>
          </a:p>
          <a:p>
            <a:pPr lvl="1" eaLnBrk="0" hangingPunct="0">
              <a:buFontTx/>
              <a:buChar char="—"/>
              <a:defRPr/>
            </a:pPr>
            <a:r>
              <a:rPr lang="en-GB" sz="2400" dirty="0">
                <a:latin typeface="Verdana" charset="0"/>
                <a:cs typeface="+mn-cs"/>
              </a:rPr>
              <a:t> </a:t>
            </a:r>
            <a:r>
              <a:rPr lang="en-GB" sz="2400" dirty="0" err="1">
                <a:latin typeface="Verdana" charset="0"/>
                <a:cs typeface="+mn-cs"/>
              </a:rPr>
              <a:t>Godt</a:t>
            </a:r>
            <a:r>
              <a:rPr lang="en-GB" sz="2400" dirty="0">
                <a:latin typeface="Verdana" charset="0"/>
                <a:cs typeface="+mn-cs"/>
              </a:rPr>
              <a:t> </a:t>
            </a:r>
            <a:r>
              <a:rPr lang="en-GB" sz="2400" dirty="0" err="1">
                <a:latin typeface="Verdana" charset="0"/>
                <a:cs typeface="+mn-cs"/>
              </a:rPr>
              <a:t>til</a:t>
            </a:r>
            <a:r>
              <a:rPr lang="en-GB" sz="2400" dirty="0">
                <a:latin typeface="Verdana" charset="0"/>
                <a:cs typeface="+mn-cs"/>
              </a:rPr>
              <a:t> at </a:t>
            </a:r>
            <a:r>
              <a:rPr lang="en-GB" sz="2400" dirty="0" err="1">
                <a:latin typeface="Verdana" charset="0"/>
                <a:cs typeface="+mn-cs"/>
              </a:rPr>
              <a:t>få</a:t>
            </a:r>
            <a:r>
              <a:rPr lang="en-GB" sz="2400" dirty="0">
                <a:latin typeface="Verdana" charset="0"/>
                <a:cs typeface="+mn-cs"/>
              </a:rPr>
              <a:t> </a:t>
            </a:r>
            <a:r>
              <a:rPr lang="en-GB" sz="2400" dirty="0" err="1">
                <a:latin typeface="Verdana" charset="0"/>
                <a:cs typeface="+mn-cs"/>
              </a:rPr>
              <a:t>svar</a:t>
            </a:r>
            <a:r>
              <a:rPr lang="en-GB" sz="2400" dirty="0">
                <a:latin typeface="Verdana" charset="0"/>
                <a:cs typeface="+mn-cs"/>
              </a:rPr>
              <a:t> </a:t>
            </a:r>
            <a:r>
              <a:rPr lang="en-GB" sz="2400" dirty="0" err="1">
                <a:latin typeface="Verdana" charset="0"/>
                <a:cs typeface="+mn-cs"/>
              </a:rPr>
              <a:t>på</a:t>
            </a:r>
            <a:r>
              <a:rPr lang="en-GB" sz="2400" dirty="0">
                <a:latin typeface="Verdana" charset="0"/>
                <a:cs typeface="+mn-cs"/>
              </a:rPr>
              <a:t> </a:t>
            </a:r>
            <a:r>
              <a:rPr lang="en-GB" sz="2400" dirty="0" err="1">
                <a:latin typeface="Verdana" charset="0"/>
                <a:cs typeface="+mn-cs"/>
              </a:rPr>
              <a:t>specifikke</a:t>
            </a:r>
            <a:r>
              <a:rPr lang="en-GB" sz="2400" dirty="0">
                <a:latin typeface="Verdana" charset="0"/>
                <a:cs typeface="+mn-cs"/>
              </a:rPr>
              <a:t> </a:t>
            </a:r>
            <a:r>
              <a:rPr lang="en-GB" sz="2400" dirty="0" err="1">
                <a:latin typeface="Verdana" charset="0"/>
                <a:cs typeface="+mn-cs"/>
              </a:rPr>
              <a:t>spørgsmål</a:t>
            </a:r>
            <a:r>
              <a:rPr lang="en-GB" sz="2400" dirty="0">
                <a:latin typeface="Verdana" charset="0"/>
                <a:cs typeface="+mn-cs"/>
              </a:rPr>
              <a:t> </a:t>
            </a:r>
            <a:r>
              <a:rPr lang="en-GB" sz="2400" dirty="0" err="1">
                <a:latin typeface="Verdana" charset="0"/>
                <a:cs typeface="+mn-cs"/>
              </a:rPr>
              <a:t>fra</a:t>
            </a:r>
            <a:r>
              <a:rPr lang="en-GB" sz="2400" dirty="0">
                <a:latin typeface="Verdana" charset="0"/>
                <a:cs typeface="+mn-cs"/>
              </a:rPr>
              <a:t> 	store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spredte</a:t>
            </a:r>
            <a:r>
              <a:rPr lang="en-GB" sz="2400" dirty="0">
                <a:latin typeface="Verdana" charset="0"/>
                <a:cs typeface="+mn-cs"/>
              </a:rPr>
              <a:t> </a:t>
            </a:r>
            <a:r>
              <a:rPr lang="en-GB" sz="2400" dirty="0" err="1">
                <a:latin typeface="Verdana" charset="0"/>
                <a:cs typeface="+mn-cs"/>
              </a:rPr>
              <a:t>grupper</a:t>
            </a:r>
            <a:r>
              <a:rPr lang="en-GB" sz="2400" dirty="0">
                <a:latin typeface="Verdana" charset="0"/>
                <a:cs typeface="+mn-cs"/>
              </a:rPr>
              <a:t>. </a:t>
            </a:r>
          </a:p>
          <a:p>
            <a:pPr eaLnBrk="0" hangingPunct="0">
              <a:lnSpc>
                <a:spcPct val="140000"/>
              </a:lnSpc>
              <a:defRPr/>
            </a:pPr>
            <a:r>
              <a:rPr lang="en-GB" sz="2800" dirty="0" err="1">
                <a:latin typeface="Verdana" charset="0"/>
                <a:cs typeface="+mn-cs"/>
              </a:rPr>
              <a:t>Udforskning</a:t>
            </a:r>
            <a:r>
              <a:rPr lang="en-GB" sz="2800" dirty="0">
                <a:latin typeface="Verdana" charset="0"/>
                <a:cs typeface="+mn-cs"/>
              </a:rPr>
              <a:t> </a:t>
            </a:r>
            <a:r>
              <a:rPr lang="en-GB" sz="2800" dirty="0" err="1">
                <a:latin typeface="Verdana" charset="0"/>
                <a:cs typeface="+mn-cs"/>
              </a:rPr>
              <a:t>af</a:t>
            </a:r>
            <a:r>
              <a:rPr lang="en-GB" sz="2800" dirty="0">
                <a:latin typeface="Verdana" charset="0"/>
                <a:cs typeface="+mn-cs"/>
              </a:rPr>
              <a:t> </a:t>
            </a:r>
            <a:r>
              <a:rPr lang="en-GB" sz="2800" dirty="0" err="1">
                <a:latin typeface="Verdana" charset="0"/>
                <a:cs typeface="+mn-cs"/>
              </a:rPr>
              <a:t>lignende</a:t>
            </a:r>
            <a:r>
              <a:rPr lang="en-GB" sz="2800" dirty="0">
                <a:latin typeface="Verdana" charset="0"/>
                <a:cs typeface="+mn-cs"/>
              </a:rPr>
              <a:t> </a:t>
            </a:r>
            <a:r>
              <a:rPr lang="en-GB" sz="2800" dirty="0" err="1">
                <a:latin typeface="Verdana" charset="0"/>
                <a:cs typeface="+mn-cs"/>
              </a:rPr>
              <a:t>produkter</a:t>
            </a:r>
            <a:r>
              <a:rPr lang="en-GB" sz="2800" dirty="0">
                <a:latin typeface="Verdana" charset="0"/>
                <a:cs typeface="+mn-cs"/>
              </a:rPr>
              <a:t>:</a:t>
            </a:r>
          </a:p>
          <a:p>
            <a:pPr lvl="1" eaLnBrk="0" hangingPunct="0">
              <a:lnSpc>
                <a:spcPct val="140000"/>
              </a:lnSpc>
              <a:buFontTx/>
              <a:buChar char="—"/>
              <a:defRPr/>
            </a:pPr>
            <a:r>
              <a:rPr lang="en-GB" sz="2400" dirty="0">
                <a:latin typeface="Verdana" charset="0"/>
                <a:cs typeface="+mn-cs"/>
              </a:rPr>
              <a:t> </a:t>
            </a:r>
            <a:r>
              <a:rPr lang="en-GB" sz="2400" dirty="0" err="1">
                <a:latin typeface="Verdana" charset="0"/>
                <a:cs typeface="+mn-cs"/>
              </a:rPr>
              <a:t>Godt</a:t>
            </a:r>
            <a:r>
              <a:rPr lang="en-GB" sz="2400" dirty="0">
                <a:latin typeface="Verdana" charset="0"/>
                <a:cs typeface="+mn-cs"/>
              </a:rPr>
              <a:t> </a:t>
            </a:r>
            <a:r>
              <a:rPr lang="en-GB" sz="2400" dirty="0" err="1">
                <a:latin typeface="Verdana" charset="0"/>
                <a:cs typeface="+mn-cs"/>
              </a:rPr>
              <a:t>til</a:t>
            </a:r>
            <a:r>
              <a:rPr lang="en-GB" sz="2400" dirty="0">
                <a:latin typeface="Verdana" charset="0"/>
                <a:cs typeface="+mn-cs"/>
              </a:rPr>
              <a:t> </a:t>
            </a:r>
            <a:r>
              <a:rPr lang="en-GB" sz="2400" dirty="0" err="1">
                <a:latin typeface="Verdana" charset="0"/>
                <a:cs typeface="+mn-cs"/>
              </a:rPr>
              <a:t>hurtigt</a:t>
            </a:r>
            <a:r>
              <a:rPr lang="en-GB" sz="2400" dirty="0">
                <a:latin typeface="Verdana" charset="0"/>
                <a:cs typeface="+mn-cs"/>
              </a:rPr>
              <a:t> at </a:t>
            </a:r>
            <a:r>
              <a:rPr lang="en-GB" sz="2400" dirty="0" err="1">
                <a:latin typeface="Verdana" charset="0"/>
                <a:cs typeface="+mn-cs"/>
              </a:rPr>
              <a:t>opstille</a:t>
            </a:r>
            <a:r>
              <a:rPr lang="en-GB" sz="2400" dirty="0">
                <a:latin typeface="Verdana" charset="0"/>
                <a:cs typeface="+mn-cs"/>
              </a:rPr>
              <a:t> </a:t>
            </a:r>
            <a:r>
              <a:rPr lang="en-GB" sz="2400" dirty="0" err="1">
                <a:latin typeface="Verdana" charset="0"/>
                <a:cs typeface="+mn-cs"/>
              </a:rPr>
              <a:t>krav</a:t>
            </a:r>
            <a:endParaRPr lang="en-GB" sz="2400" dirty="0">
              <a:latin typeface="Verdana" charset="0"/>
              <a:cs typeface="+mn-cs"/>
            </a:endParaRPr>
          </a:p>
          <a:p>
            <a:pPr algn="ctr" eaLnBrk="0" hangingPunct="0">
              <a:defRPr/>
            </a:pPr>
            <a:endParaRPr lang="en-US" sz="2400" dirty="0">
              <a:latin typeface="Verdana" charset="0"/>
              <a:cs typeface="+mn-cs"/>
            </a:endParaRPr>
          </a:p>
        </p:txBody>
      </p:sp>
    </p:spTree>
    <p:extLst>
      <p:ext uri="{BB962C8B-B14F-4D97-AF65-F5344CB8AC3E}">
        <p14:creationId xmlns:p14="http://schemas.microsoft.com/office/powerpoint/2010/main" val="2221306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Are </a:t>
            </a:r>
            <a:r>
              <a:rPr lang="da-DK" dirty="0" err="1"/>
              <a:t>Y</a:t>
            </a:r>
            <a:r>
              <a:rPr lang="da-DK" dirty="0" err="1" smtClean="0"/>
              <a:t>ou</a:t>
            </a:r>
            <a:r>
              <a:rPr lang="da-DK" dirty="0" smtClean="0"/>
              <a:t> normal?</a:t>
            </a:r>
            <a:endParaRPr lang="da-DK" dirty="0"/>
          </a:p>
        </p:txBody>
      </p:sp>
      <p:sp>
        <p:nvSpPr>
          <p:cNvPr id="3" name="Pladsholder til indhold 2"/>
          <p:cNvSpPr>
            <a:spLocks noGrp="1"/>
          </p:cNvSpPr>
          <p:nvPr>
            <p:ph idx="1"/>
          </p:nvPr>
        </p:nvSpPr>
        <p:spPr/>
        <p:txBody>
          <a:bodyPr/>
          <a:lstStyle/>
          <a:p>
            <a:r>
              <a:rPr lang="da-DK" dirty="0" err="1"/>
              <a:t>https</a:t>
            </a:r>
            <a:r>
              <a:rPr lang="da-DK" dirty="0"/>
              <a:t>://</a:t>
            </a:r>
            <a:r>
              <a:rPr lang="da-DK" dirty="0" err="1"/>
              <a:t>youtu.be</a:t>
            </a:r>
            <a:r>
              <a:rPr lang="da-DK" dirty="0"/>
              <a:t>/eW-d0B5Ljdw?t=108</a:t>
            </a:r>
          </a:p>
        </p:txBody>
      </p:sp>
      <p:pic>
        <p:nvPicPr>
          <p:cNvPr id="4" name="Billede 3"/>
          <p:cNvPicPr>
            <a:picLocks noChangeAspect="1"/>
          </p:cNvPicPr>
          <p:nvPr/>
        </p:nvPicPr>
        <p:blipFill>
          <a:blip r:embed="rId2"/>
          <a:stretch>
            <a:fillRect/>
          </a:stretch>
        </p:blipFill>
        <p:spPr>
          <a:xfrm>
            <a:off x="0" y="2195937"/>
            <a:ext cx="9144000" cy="4662063"/>
          </a:xfrm>
          <a:prstGeom prst="rect">
            <a:avLst/>
          </a:prstGeom>
        </p:spPr>
      </p:pic>
    </p:spTree>
    <p:extLst>
      <p:ext uri="{BB962C8B-B14F-4D97-AF65-F5344CB8AC3E}">
        <p14:creationId xmlns:p14="http://schemas.microsoft.com/office/powerpoint/2010/main" val="38547103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6"/>
          <p:cNvSpPr>
            <a:spLocks noGrp="1" noChangeArrowheads="1"/>
          </p:cNvSpPr>
          <p:nvPr>
            <p:ph type="title"/>
          </p:nvPr>
        </p:nvSpPr>
        <p:spPr>
          <a:xfrm>
            <a:off x="1766888" y="350838"/>
            <a:ext cx="5634037" cy="7683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smtClean="0">
                <a:latin typeface="Calibri" charset="0"/>
              </a:rPr>
              <a:t>Dataindsamling ift. Krav</a:t>
            </a:r>
            <a:endParaRPr lang="da-DK" noProof="0">
              <a:latin typeface="Calibri" charset="0"/>
            </a:endParaRPr>
          </a:p>
        </p:txBody>
      </p:sp>
      <p:sp>
        <p:nvSpPr>
          <p:cNvPr id="33794"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2253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253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253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253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2536" name="Rectangle 8"/>
          <p:cNvSpPr>
            <a:spLocks noChangeArrowheads="1"/>
          </p:cNvSpPr>
          <p:nvPr/>
        </p:nvSpPr>
        <p:spPr bwMode="auto">
          <a:xfrm>
            <a:off x="773113" y="1219200"/>
            <a:ext cx="784383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defRPr/>
            </a:pPr>
            <a:r>
              <a:rPr lang="en-GB" sz="2800" dirty="0" err="1">
                <a:latin typeface="Verdana" charset="0"/>
                <a:cs typeface="+mn-cs"/>
              </a:rPr>
              <a:t>Direkte</a:t>
            </a:r>
            <a:r>
              <a:rPr lang="en-GB" sz="2800" dirty="0">
                <a:latin typeface="Verdana" charset="0"/>
                <a:cs typeface="+mn-cs"/>
              </a:rPr>
              <a:t> observation:</a:t>
            </a:r>
          </a:p>
          <a:p>
            <a:pPr lvl="1" eaLnBrk="0" hangingPunct="0">
              <a:spcBef>
                <a:spcPts val="600"/>
              </a:spcBef>
              <a:buFontTx/>
              <a:buChar char="—"/>
              <a:defRPr/>
            </a:pPr>
            <a:r>
              <a:rPr lang="en-GB" sz="2400" dirty="0">
                <a:latin typeface="Verdana" charset="0"/>
                <a:cs typeface="+mn-cs"/>
              </a:rPr>
              <a:t> </a:t>
            </a:r>
            <a:r>
              <a:rPr lang="da-DK" sz="2400" dirty="0">
                <a:latin typeface="Verdana" charset="0"/>
                <a:cs typeface="+mn-cs"/>
              </a:rPr>
              <a:t>Opnå indsigt i interessenternes opgaver</a:t>
            </a:r>
            <a:endParaRPr lang="en-GB" sz="2400" dirty="0">
              <a:latin typeface="Verdana" charset="0"/>
              <a:cs typeface="+mn-cs"/>
            </a:endParaRPr>
          </a:p>
          <a:p>
            <a:pPr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Godt</a:t>
            </a:r>
            <a:r>
              <a:rPr lang="en-GB" sz="2400" dirty="0">
                <a:latin typeface="Verdana" charset="0"/>
                <a:cs typeface="+mn-cs"/>
              </a:rPr>
              <a:t> </a:t>
            </a:r>
            <a:r>
              <a:rPr lang="en-GB" sz="2400" dirty="0" err="1">
                <a:latin typeface="Verdana" charset="0"/>
                <a:cs typeface="+mn-cs"/>
              </a:rPr>
              <a:t>ift</a:t>
            </a:r>
            <a:r>
              <a:rPr lang="en-GB" sz="2400" dirty="0">
                <a:latin typeface="Verdana" charset="0"/>
                <a:cs typeface="+mn-cs"/>
              </a:rPr>
              <a:t> at </a:t>
            </a:r>
            <a:r>
              <a:rPr lang="en-GB" sz="2400" dirty="0" err="1">
                <a:latin typeface="Verdana" charset="0"/>
                <a:cs typeface="+mn-cs"/>
              </a:rPr>
              <a:t>forstå</a:t>
            </a:r>
            <a:r>
              <a:rPr lang="en-GB" sz="2400" dirty="0">
                <a:latin typeface="Verdana" charset="0"/>
                <a:cs typeface="+mn-cs"/>
              </a:rPr>
              <a:t> </a:t>
            </a:r>
            <a:r>
              <a:rPr lang="en-GB" sz="2400" dirty="0" err="1">
                <a:latin typeface="Verdana" charset="0"/>
                <a:cs typeface="+mn-cs"/>
              </a:rPr>
              <a:t>typen</a:t>
            </a:r>
            <a:r>
              <a:rPr lang="en-GB" sz="2400" dirty="0">
                <a:latin typeface="Verdana" charset="0"/>
                <a:cs typeface="+mn-cs"/>
              </a:rPr>
              <a:t> </a:t>
            </a:r>
            <a:r>
              <a:rPr lang="en-GB" sz="2400" dirty="0" err="1">
                <a:latin typeface="Verdana" charset="0"/>
                <a:cs typeface="+mn-cs"/>
              </a:rPr>
              <a:t>af</a:t>
            </a:r>
            <a:r>
              <a:rPr lang="en-GB" sz="2400" dirty="0">
                <a:latin typeface="Verdana" charset="0"/>
                <a:cs typeface="+mn-cs"/>
              </a:rPr>
              <a:t> </a:t>
            </a:r>
            <a:r>
              <a:rPr lang="en-GB" sz="2400" dirty="0" err="1">
                <a:latin typeface="Verdana" charset="0"/>
                <a:cs typeface="+mn-cs"/>
              </a:rPr>
              <a:t>opgaver</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konteksten</a:t>
            </a:r>
            <a:r>
              <a:rPr lang="en-GB" sz="2400" dirty="0">
                <a:latin typeface="Verdana" charset="0"/>
                <a:cs typeface="+mn-cs"/>
              </a:rPr>
              <a:t> de </a:t>
            </a:r>
            <a:r>
              <a:rPr lang="en-GB" sz="2400" dirty="0" err="1">
                <a:latin typeface="Verdana" charset="0"/>
                <a:cs typeface="+mn-cs"/>
              </a:rPr>
              <a:t>udføres</a:t>
            </a:r>
            <a:r>
              <a:rPr lang="en-GB" sz="2400" dirty="0">
                <a:latin typeface="Verdana" charset="0"/>
                <a:cs typeface="+mn-cs"/>
              </a:rPr>
              <a:t> </a:t>
            </a:r>
            <a:r>
              <a:rPr lang="en-GB" sz="2400" dirty="0" err="1">
                <a:latin typeface="Verdana" charset="0"/>
                <a:cs typeface="+mn-cs"/>
              </a:rPr>
              <a:t>i</a:t>
            </a:r>
            <a:endParaRPr lang="en-GB" sz="2400" dirty="0">
              <a:latin typeface="Verdana" charset="0"/>
              <a:cs typeface="+mn-cs"/>
            </a:endParaRPr>
          </a:p>
          <a:p>
            <a:pPr lvl="1" eaLnBrk="0" hangingPunct="0">
              <a:spcBef>
                <a:spcPts val="600"/>
              </a:spcBef>
              <a:buFontTx/>
              <a:buChar char="—"/>
              <a:defRPr/>
            </a:pPr>
            <a:r>
              <a:rPr lang="en-GB" sz="2400" dirty="0">
                <a:latin typeface="Verdana" charset="0"/>
                <a:cs typeface="+mn-cs"/>
              </a:rPr>
              <a:t> Men </a:t>
            </a:r>
            <a:r>
              <a:rPr lang="en-GB" sz="2400" dirty="0" err="1">
                <a:latin typeface="Verdana" charset="0"/>
                <a:cs typeface="+mn-cs"/>
              </a:rPr>
              <a:t>det</a:t>
            </a:r>
            <a:r>
              <a:rPr lang="en-GB" sz="2400" dirty="0">
                <a:latin typeface="Verdana" charset="0"/>
                <a:cs typeface="+mn-cs"/>
              </a:rPr>
              <a:t> </a:t>
            </a:r>
            <a:r>
              <a:rPr lang="en-GB" sz="2400" dirty="0" err="1">
                <a:latin typeface="Verdana" charset="0"/>
                <a:cs typeface="+mn-cs"/>
              </a:rPr>
              <a:t>kræver</a:t>
            </a:r>
            <a:r>
              <a:rPr lang="en-GB" sz="2400" dirty="0">
                <a:latin typeface="Verdana" charset="0"/>
                <a:cs typeface="+mn-cs"/>
              </a:rPr>
              <a:t> </a:t>
            </a:r>
            <a:r>
              <a:rPr lang="en-GB" sz="2400" dirty="0" err="1">
                <a:latin typeface="Verdana" charset="0"/>
                <a:cs typeface="+mn-cs"/>
              </a:rPr>
              <a:t>tid</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engagement </a:t>
            </a:r>
            <a:r>
              <a:rPr lang="en-GB" sz="2400" dirty="0" err="1">
                <a:latin typeface="Verdana" charset="0"/>
                <a:cs typeface="+mn-cs"/>
              </a:rPr>
              <a:t>fra</a:t>
            </a:r>
            <a:r>
              <a:rPr lang="en-GB" sz="2400" dirty="0">
                <a:latin typeface="Verdana" charset="0"/>
                <a:cs typeface="+mn-cs"/>
              </a:rPr>
              <a:t> et 	</a:t>
            </a:r>
            <a:r>
              <a:rPr lang="en-GB" sz="2400" dirty="0" err="1">
                <a:latin typeface="Verdana" charset="0"/>
                <a:cs typeface="+mn-cs"/>
              </a:rPr>
              <a:t>medlem</a:t>
            </a:r>
            <a:r>
              <a:rPr lang="en-GB" sz="2400" dirty="0">
                <a:latin typeface="Verdana" charset="0"/>
                <a:cs typeface="+mn-cs"/>
              </a:rPr>
              <a:t> </a:t>
            </a:r>
            <a:r>
              <a:rPr lang="en-GB" sz="2400" dirty="0" err="1">
                <a:latin typeface="Verdana" charset="0"/>
                <a:cs typeface="+mn-cs"/>
              </a:rPr>
              <a:t>af</a:t>
            </a:r>
            <a:r>
              <a:rPr lang="en-GB" sz="2400" dirty="0">
                <a:latin typeface="Verdana" charset="0"/>
                <a:cs typeface="+mn-cs"/>
              </a:rPr>
              <a:t> design </a:t>
            </a:r>
            <a:r>
              <a:rPr lang="en-GB" sz="2400" dirty="0" err="1">
                <a:latin typeface="Verdana" charset="0"/>
                <a:cs typeface="+mn-cs"/>
              </a:rPr>
              <a:t>teamet</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det</a:t>
            </a:r>
            <a:r>
              <a:rPr lang="en-GB" sz="2400" dirty="0">
                <a:latin typeface="Verdana" charset="0"/>
                <a:cs typeface="+mn-cs"/>
              </a:rPr>
              <a:t> </a:t>
            </a:r>
            <a:r>
              <a:rPr lang="en-GB" sz="2400" dirty="0" err="1">
                <a:latin typeface="Verdana" charset="0"/>
                <a:cs typeface="+mn-cs"/>
              </a:rPr>
              <a:t>kan</a:t>
            </a:r>
            <a:r>
              <a:rPr lang="en-GB" sz="2400" dirty="0">
                <a:latin typeface="Verdana" charset="0"/>
                <a:cs typeface="+mn-cs"/>
              </a:rPr>
              <a:t> 	</a:t>
            </a:r>
            <a:r>
              <a:rPr lang="en-GB" sz="2400" dirty="0" err="1">
                <a:latin typeface="Verdana" charset="0"/>
                <a:cs typeface="+mn-cs"/>
              </a:rPr>
              <a:t>resultere</a:t>
            </a:r>
            <a:r>
              <a:rPr lang="en-GB" sz="2400" dirty="0">
                <a:latin typeface="Verdana" charset="0"/>
                <a:cs typeface="+mn-cs"/>
              </a:rPr>
              <a:t> </a:t>
            </a:r>
            <a:r>
              <a:rPr lang="en-GB" sz="2400" dirty="0" err="1">
                <a:latin typeface="Verdana" charset="0"/>
                <a:cs typeface="+mn-cs"/>
              </a:rPr>
              <a:t>i</a:t>
            </a:r>
            <a:r>
              <a:rPr lang="en-GB" sz="2400" dirty="0">
                <a:latin typeface="Verdana" charset="0"/>
                <a:cs typeface="+mn-cs"/>
              </a:rPr>
              <a:t> en </a:t>
            </a:r>
            <a:r>
              <a:rPr lang="en-GB" sz="2400" dirty="0" err="1">
                <a:latin typeface="Verdana" charset="0"/>
                <a:cs typeface="+mn-cs"/>
              </a:rPr>
              <a:t>enorm</a:t>
            </a:r>
            <a:r>
              <a:rPr lang="en-GB" sz="2400" dirty="0">
                <a:latin typeface="Verdana" charset="0"/>
                <a:cs typeface="+mn-cs"/>
              </a:rPr>
              <a:t> </a:t>
            </a:r>
            <a:r>
              <a:rPr lang="en-GB" sz="2400" dirty="0" err="1">
                <a:latin typeface="Verdana" charset="0"/>
                <a:cs typeface="+mn-cs"/>
              </a:rPr>
              <a:t>mængde</a:t>
            </a:r>
            <a:r>
              <a:rPr lang="en-GB" sz="2400" dirty="0">
                <a:latin typeface="Verdana" charset="0"/>
                <a:cs typeface="+mn-cs"/>
              </a:rPr>
              <a:t> data</a:t>
            </a:r>
          </a:p>
          <a:p>
            <a:pPr eaLnBrk="0" hangingPunct="0">
              <a:spcBef>
                <a:spcPts val="600"/>
              </a:spcBef>
              <a:defRPr/>
            </a:pPr>
            <a:r>
              <a:rPr lang="en-US" sz="2800" dirty="0" err="1">
                <a:latin typeface="Verdana" charset="0"/>
                <a:cs typeface="+mn-cs"/>
              </a:rPr>
              <a:t>Indirekte</a:t>
            </a:r>
            <a:r>
              <a:rPr lang="en-US" sz="2800" dirty="0">
                <a:latin typeface="Verdana" charset="0"/>
                <a:cs typeface="+mn-cs"/>
              </a:rPr>
              <a:t> observation:</a:t>
            </a:r>
          </a:p>
          <a:p>
            <a:pPr lvl="1" eaLnBrk="0" hangingPunct="0">
              <a:spcBef>
                <a:spcPts val="600"/>
              </a:spcBef>
              <a:buFontTx/>
              <a:buChar char="—"/>
              <a:defRPr/>
            </a:pPr>
            <a:r>
              <a:rPr lang="en-US" sz="2400" dirty="0">
                <a:latin typeface="Verdana" charset="0"/>
                <a:cs typeface="+mn-cs"/>
              </a:rPr>
              <a:t> Bruges </a:t>
            </a:r>
            <a:r>
              <a:rPr lang="en-US" sz="2400" dirty="0" err="1">
                <a:latin typeface="Verdana" charset="0"/>
                <a:cs typeface="+mn-cs"/>
              </a:rPr>
              <a:t>ikke</a:t>
            </a:r>
            <a:r>
              <a:rPr lang="en-US" sz="2400" dirty="0">
                <a:latin typeface="Verdana" charset="0"/>
                <a:cs typeface="+mn-cs"/>
              </a:rPr>
              <a:t> </a:t>
            </a:r>
            <a:r>
              <a:rPr lang="en-US" sz="2400" dirty="0" err="1">
                <a:latin typeface="Verdana" charset="0"/>
                <a:cs typeface="+mn-cs"/>
              </a:rPr>
              <a:t>så</a:t>
            </a:r>
            <a:r>
              <a:rPr lang="en-US" sz="2400" dirty="0">
                <a:latin typeface="Verdana" charset="0"/>
                <a:cs typeface="+mn-cs"/>
              </a:rPr>
              <a:t> </a:t>
            </a:r>
            <a:r>
              <a:rPr lang="en-US" sz="2400" dirty="0" err="1">
                <a:latin typeface="Verdana" charset="0"/>
                <a:cs typeface="+mn-cs"/>
              </a:rPr>
              <a:t>ofte</a:t>
            </a:r>
            <a:r>
              <a:rPr lang="en-US" sz="2400" dirty="0">
                <a:latin typeface="Verdana" charset="0"/>
                <a:cs typeface="+mn-cs"/>
              </a:rPr>
              <a:t> </a:t>
            </a:r>
            <a:r>
              <a:rPr lang="en-US" sz="2400" dirty="0" err="1">
                <a:latin typeface="Verdana" charset="0"/>
                <a:cs typeface="+mn-cs"/>
              </a:rPr>
              <a:t>i</a:t>
            </a:r>
            <a:r>
              <a:rPr lang="en-US" sz="2400" dirty="0">
                <a:latin typeface="Verdana" charset="0"/>
                <a:cs typeface="+mn-cs"/>
              </a:rPr>
              <a:t> “</a:t>
            </a:r>
            <a:r>
              <a:rPr lang="en-US" sz="2400" dirty="0" err="1">
                <a:latin typeface="Verdana" charset="0"/>
                <a:cs typeface="+mn-cs"/>
              </a:rPr>
              <a:t>krav</a:t>
            </a:r>
            <a:r>
              <a:rPr lang="en-US" sz="2400" dirty="0">
                <a:latin typeface="Verdana" charset="0"/>
                <a:cs typeface="+mn-cs"/>
              </a:rPr>
              <a:t>”-</a:t>
            </a:r>
            <a:r>
              <a:rPr lang="en-US" sz="2400" dirty="0" err="1">
                <a:latin typeface="Verdana" charset="0"/>
                <a:cs typeface="+mn-cs"/>
              </a:rPr>
              <a:t>aktiviteterne</a:t>
            </a:r>
            <a:endParaRPr lang="en-US" sz="2400" dirty="0">
              <a:latin typeface="Verdana" charset="0"/>
              <a:cs typeface="+mn-cs"/>
            </a:endParaRPr>
          </a:p>
          <a:p>
            <a:pPr lvl="1" eaLnBrk="0" hangingPunct="0">
              <a:spcBef>
                <a:spcPts val="600"/>
              </a:spcBef>
              <a:buFontTx/>
              <a:buChar char="—"/>
              <a:defRPr/>
            </a:pPr>
            <a:r>
              <a:rPr lang="en-US" sz="2400" dirty="0">
                <a:latin typeface="Verdana" charset="0"/>
                <a:cs typeface="+mn-cs"/>
              </a:rPr>
              <a:t> </a:t>
            </a:r>
            <a:r>
              <a:rPr lang="en-US" sz="2400" dirty="0" err="1">
                <a:latin typeface="Verdana" charset="0"/>
                <a:cs typeface="+mn-cs"/>
              </a:rPr>
              <a:t>Godt</a:t>
            </a:r>
            <a:r>
              <a:rPr lang="en-US" sz="2400" dirty="0">
                <a:latin typeface="Verdana" charset="0"/>
                <a:cs typeface="+mn-cs"/>
              </a:rPr>
              <a:t> </a:t>
            </a:r>
            <a:r>
              <a:rPr lang="en-US" sz="2400" dirty="0" err="1">
                <a:latin typeface="Verdana" charset="0"/>
                <a:cs typeface="+mn-cs"/>
              </a:rPr>
              <a:t>til</a:t>
            </a:r>
            <a:r>
              <a:rPr lang="en-US" sz="2400" dirty="0">
                <a:latin typeface="Verdana" charset="0"/>
                <a:cs typeface="+mn-cs"/>
              </a:rPr>
              <a:t> at </a:t>
            </a:r>
            <a:r>
              <a:rPr lang="en-US" sz="2400" dirty="0" err="1">
                <a:latin typeface="Verdana" charset="0"/>
                <a:cs typeface="+mn-cs"/>
              </a:rPr>
              <a:t>logge</a:t>
            </a:r>
            <a:r>
              <a:rPr lang="en-US" sz="2400" dirty="0">
                <a:latin typeface="Verdana" charset="0"/>
                <a:cs typeface="+mn-cs"/>
              </a:rPr>
              <a:t> </a:t>
            </a:r>
            <a:r>
              <a:rPr lang="en-US" sz="2400" dirty="0" err="1">
                <a:latin typeface="Verdana" charset="0"/>
                <a:cs typeface="+mn-cs"/>
              </a:rPr>
              <a:t>nuværende</a:t>
            </a:r>
            <a:r>
              <a:rPr lang="en-US" sz="2400" dirty="0">
                <a:latin typeface="Verdana" charset="0"/>
                <a:cs typeface="+mn-cs"/>
              </a:rPr>
              <a:t> </a:t>
            </a:r>
            <a:r>
              <a:rPr lang="en-US" sz="2400" dirty="0" err="1">
                <a:latin typeface="Verdana" charset="0"/>
                <a:cs typeface="+mn-cs"/>
              </a:rPr>
              <a:t>opgaver</a:t>
            </a:r>
            <a:endParaRPr lang="en-US" sz="2400" dirty="0">
              <a:latin typeface="Verdana" charset="0"/>
              <a:cs typeface="+mn-cs"/>
            </a:endParaRPr>
          </a:p>
        </p:txBody>
      </p:sp>
    </p:spTree>
    <p:extLst>
      <p:ext uri="{BB962C8B-B14F-4D97-AF65-F5344CB8AC3E}">
        <p14:creationId xmlns:p14="http://schemas.microsoft.com/office/powerpoint/2010/main" val="24525117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6"/>
          <p:cNvSpPr>
            <a:spLocks noGrp="1" noChangeArrowheads="1"/>
          </p:cNvSpPr>
          <p:nvPr>
            <p:ph type="title"/>
          </p:nvPr>
        </p:nvSpPr>
        <p:spPr>
          <a:xfrm>
            <a:off x="1766888" y="350838"/>
            <a:ext cx="5634037" cy="7683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smtClean="0">
                <a:latin typeface="Calibri" charset="0"/>
              </a:rPr>
              <a:t>Dataindsamling ift. Krav</a:t>
            </a:r>
            <a:endParaRPr lang="da-DK" noProof="0">
              <a:latin typeface="Calibri" charset="0"/>
            </a:endParaRPr>
          </a:p>
        </p:txBody>
      </p:sp>
      <p:sp>
        <p:nvSpPr>
          <p:cNvPr id="34818" name="Rectangle 7"/>
          <p:cNvSpPr>
            <a:spLocks noGrp="1" noChangeArrowheads="1"/>
          </p:cNvSpPr>
          <p:nvPr>
            <p:ph idx="1"/>
          </p:nvPr>
        </p:nvSpPr>
        <p:spPr>
          <a:xfrm>
            <a:off x="900113" y="1052513"/>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2355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355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355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355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3560" name="Rectangle 8"/>
          <p:cNvSpPr>
            <a:spLocks noChangeArrowheads="1"/>
          </p:cNvSpPr>
          <p:nvPr/>
        </p:nvSpPr>
        <p:spPr bwMode="auto">
          <a:xfrm>
            <a:off x="773113" y="1219200"/>
            <a:ext cx="784383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buFontTx/>
              <a:buChar char="•"/>
              <a:defRPr/>
            </a:pPr>
            <a:endParaRPr lang="en-GB" sz="900" dirty="0">
              <a:latin typeface="Verdana" charset="0"/>
              <a:cs typeface="+mn-cs"/>
            </a:endParaRPr>
          </a:p>
          <a:p>
            <a:pPr eaLnBrk="0" hangingPunct="0">
              <a:spcBef>
                <a:spcPts val="600"/>
              </a:spcBef>
              <a:defRPr/>
            </a:pPr>
            <a:r>
              <a:rPr lang="en-GB" sz="2800" dirty="0" err="1">
                <a:latin typeface="Verdana" charset="0"/>
                <a:cs typeface="+mn-cs"/>
              </a:rPr>
              <a:t>Dokumentationsstudier</a:t>
            </a:r>
            <a:r>
              <a:rPr lang="en-GB" sz="2800" dirty="0">
                <a:latin typeface="Verdana" charset="0"/>
                <a:cs typeface="+mn-cs"/>
              </a:rPr>
              <a:t>: </a:t>
            </a:r>
          </a:p>
          <a:p>
            <a:pPr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Procedurer</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regler</a:t>
            </a:r>
            <a:r>
              <a:rPr lang="en-GB" sz="2400" dirty="0">
                <a:latin typeface="Verdana" charset="0"/>
                <a:cs typeface="+mn-cs"/>
              </a:rPr>
              <a:t> </a:t>
            </a:r>
            <a:r>
              <a:rPr lang="en-GB" sz="2400" dirty="0" err="1">
                <a:latin typeface="Verdana" charset="0"/>
                <a:cs typeface="+mn-cs"/>
              </a:rPr>
              <a:t>står</a:t>
            </a:r>
            <a:r>
              <a:rPr lang="en-GB" sz="2400" dirty="0">
                <a:latin typeface="Verdana" charset="0"/>
                <a:cs typeface="+mn-cs"/>
              </a:rPr>
              <a:t> </a:t>
            </a:r>
            <a:r>
              <a:rPr lang="en-GB" sz="2400" dirty="0" err="1">
                <a:latin typeface="Verdana" charset="0"/>
                <a:cs typeface="+mn-cs"/>
              </a:rPr>
              <a:t>ofte</a:t>
            </a:r>
            <a:r>
              <a:rPr lang="en-GB" sz="2400" dirty="0">
                <a:latin typeface="Verdana" charset="0"/>
                <a:cs typeface="+mn-cs"/>
              </a:rPr>
              <a:t> </a:t>
            </a:r>
            <a:r>
              <a:rPr lang="en-GB" sz="2400" dirty="0" err="1">
                <a:latin typeface="Verdana" charset="0"/>
                <a:cs typeface="+mn-cs"/>
              </a:rPr>
              <a:t>skrevet</a:t>
            </a:r>
            <a:r>
              <a:rPr lang="en-GB" sz="2400" dirty="0">
                <a:latin typeface="Verdana" charset="0"/>
                <a:cs typeface="+mn-cs"/>
              </a:rPr>
              <a:t> </a:t>
            </a:r>
            <a:r>
              <a:rPr lang="en-GB" sz="2400" dirty="0" err="1">
                <a:latin typeface="Verdana" charset="0"/>
                <a:cs typeface="+mn-cs"/>
              </a:rPr>
              <a:t>i</a:t>
            </a:r>
            <a:r>
              <a:rPr lang="en-GB" sz="2400" dirty="0">
                <a:latin typeface="Verdana" charset="0"/>
                <a:cs typeface="+mn-cs"/>
              </a:rPr>
              <a:t> 	</a:t>
            </a:r>
            <a:r>
              <a:rPr lang="en-GB" sz="2400" dirty="0" err="1">
                <a:latin typeface="Verdana" charset="0"/>
                <a:cs typeface="+mn-cs"/>
              </a:rPr>
              <a:t>manualer</a:t>
            </a:r>
            <a:r>
              <a:rPr lang="en-GB" sz="2400" dirty="0">
                <a:latin typeface="Verdana" charset="0"/>
                <a:cs typeface="+mn-cs"/>
              </a:rPr>
              <a:t> </a:t>
            </a:r>
          </a:p>
          <a:p>
            <a:pPr lvl="1" eaLnBrk="0" hangingPunct="0">
              <a:spcBef>
                <a:spcPts val="600"/>
              </a:spcBef>
              <a:buFontTx/>
              <a:buChar char="—"/>
              <a:defRPr/>
            </a:pPr>
            <a:r>
              <a:rPr lang="en-GB" sz="2400" dirty="0">
                <a:latin typeface="Verdana" charset="0"/>
                <a:cs typeface="+mn-cs"/>
              </a:rPr>
              <a:t> God </a:t>
            </a:r>
            <a:r>
              <a:rPr lang="en-GB" sz="2400" dirty="0" err="1">
                <a:latin typeface="Verdana" charset="0"/>
                <a:cs typeface="+mn-cs"/>
              </a:rPr>
              <a:t>kilde</a:t>
            </a:r>
            <a:r>
              <a:rPr lang="en-GB" sz="2400" dirty="0">
                <a:latin typeface="Verdana" charset="0"/>
                <a:cs typeface="+mn-cs"/>
              </a:rPr>
              <a:t> </a:t>
            </a:r>
            <a:r>
              <a:rPr lang="en-GB" sz="2400" dirty="0" err="1">
                <a:latin typeface="Verdana" charset="0"/>
                <a:cs typeface="+mn-cs"/>
              </a:rPr>
              <a:t>ift</a:t>
            </a:r>
            <a:r>
              <a:rPr lang="en-GB" sz="2400" dirty="0">
                <a:latin typeface="Verdana" charset="0"/>
                <a:cs typeface="+mn-cs"/>
              </a:rPr>
              <a:t>. data </a:t>
            </a:r>
            <a:r>
              <a:rPr lang="en-GB" sz="2400" dirty="0" err="1">
                <a:latin typeface="Verdana" charset="0"/>
                <a:cs typeface="+mn-cs"/>
              </a:rPr>
              <a:t>omkring</a:t>
            </a:r>
            <a:r>
              <a:rPr lang="en-GB" sz="2400" dirty="0">
                <a:latin typeface="Verdana" charset="0"/>
                <a:cs typeface="+mn-cs"/>
              </a:rPr>
              <a:t> de </a:t>
            </a:r>
            <a:r>
              <a:rPr lang="en-GB" sz="2400" dirty="0" err="1">
                <a:latin typeface="Verdana" charset="0"/>
                <a:cs typeface="+mn-cs"/>
              </a:rPr>
              <a:t>skridt</a:t>
            </a:r>
            <a:r>
              <a:rPr lang="en-GB" sz="2400" dirty="0">
                <a:latin typeface="Verdana" charset="0"/>
                <a:cs typeface="+mn-cs"/>
              </a:rPr>
              <a:t>, der </a:t>
            </a:r>
            <a:r>
              <a:rPr lang="en-GB" sz="2400" dirty="0" err="1">
                <a:latin typeface="Verdana" charset="0"/>
                <a:cs typeface="+mn-cs"/>
              </a:rPr>
              <a:t>er</a:t>
            </a:r>
            <a:r>
              <a:rPr lang="en-GB" sz="2400" dirty="0">
                <a:latin typeface="Verdana" charset="0"/>
                <a:cs typeface="+mn-cs"/>
              </a:rPr>
              <a:t> 	</a:t>
            </a:r>
            <a:r>
              <a:rPr lang="en-GB" sz="2400" dirty="0" err="1">
                <a:latin typeface="Verdana" charset="0"/>
                <a:cs typeface="+mn-cs"/>
              </a:rPr>
              <a:t>involveret</a:t>
            </a:r>
            <a:r>
              <a:rPr lang="en-GB" sz="2400" dirty="0">
                <a:latin typeface="Verdana" charset="0"/>
                <a:cs typeface="+mn-cs"/>
              </a:rPr>
              <a:t> </a:t>
            </a:r>
            <a:r>
              <a:rPr lang="en-GB" sz="2400" dirty="0" err="1">
                <a:latin typeface="Verdana" charset="0"/>
                <a:cs typeface="+mn-cs"/>
              </a:rPr>
              <a:t>i</a:t>
            </a:r>
            <a:r>
              <a:rPr lang="en-GB" sz="2400" dirty="0">
                <a:latin typeface="Verdana" charset="0"/>
                <a:cs typeface="+mn-cs"/>
              </a:rPr>
              <a:t> en </a:t>
            </a:r>
            <a:r>
              <a:rPr lang="en-GB" sz="2400" dirty="0" err="1">
                <a:latin typeface="Verdana" charset="0"/>
                <a:cs typeface="+mn-cs"/>
              </a:rPr>
              <a:t>aktivitet</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de 	</a:t>
            </a:r>
            <a:r>
              <a:rPr lang="en-GB" sz="2400" dirty="0" err="1">
                <a:latin typeface="Verdana" charset="0"/>
                <a:cs typeface="+mn-cs"/>
              </a:rPr>
              <a:t>bestemmelser</a:t>
            </a:r>
            <a:r>
              <a:rPr lang="en-GB" sz="2400" dirty="0">
                <a:latin typeface="Verdana" charset="0"/>
                <a:cs typeface="+mn-cs"/>
              </a:rPr>
              <a:t>, der ligger </a:t>
            </a:r>
            <a:r>
              <a:rPr lang="en-GB" sz="2400" dirty="0" err="1">
                <a:latin typeface="Verdana" charset="0"/>
                <a:cs typeface="+mn-cs"/>
              </a:rPr>
              <a:t>til</a:t>
            </a:r>
            <a:r>
              <a:rPr lang="en-GB" sz="2400" dirty="0">
                <a:latin typeface="Verdana" charset="0"/>
                <a:cs typeface="+mn-cs"/>
              </a:rPr>
              <a:t> </a:t>
            </a:r>
            <a:r>
              <a:rPr lang="en-GB" sz="2400" dirty="0" err="1">
                <a:latin typeface="Verdana" charset="0"/>
                <a:cs typeface="+mn-cs"/>
              </a:rPr>
              <a:t>grund</a:t>
            </a:r>
            <a:r>
              <a:rPr lang="en-GB" sz="2400" dirty="0">
                <a:latin typeface="Verdana" charset="0"/>
                <a:cs typeface="+mn-cs"/>
              </a:rPr>
              <a:t> for en 	</a:t>
            </a:r>
            <a:r>
              <a:rPr lang="en-GB" sz="2400" dirty="0" err="1">
                <a:latin typeface="Verdana" charset="0"/>
                <a:cs typeface="+mn-cs"/>
              </a:rPr>
              <a:t>opgave</a:t>
            </a:r>
            <a:endParaRPr lang="en-GB" sz="2400" dirty="0">
              <a:latin typeface="Verdana" charset="0"/>
              <a:cs typeface="+mn-cs"/>
            </a:endParaRPr>
          </a:p>
          <a:p>
            <a:pPr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Må</a:t>
            </a:r>
            <a:r>
              <a:rPr lang="en-GB" sz="2400" dirty="0">
                <a:latin typeface="Verdana" charset="0"/>
                <a:cs typeface="+mn-cs"/>
              </a:rPr>
              <a:t> </a:t>
            </a:r>
            <a:r>
              <a:rPr lang="en-GB" sz="2400" dirty="0" err="1">
                <a:latin typeface="Verdana" charset="0"/>
                <a:cs typeface="+mn-cs"/>
              </a:rPr>
              <a:t>ikke</a:t>
            </a:r>
            <a:r>
              <a:rPr lang="en-GB" sz="2400" dirty="0">
                <a:latin typeface="Verdana" charset="0"/>
                <a:cs typeface="+mn-cs"/>
              </a:rPr>
              <a:t> </a:t>
            </a:r>
            <a:r>
              <a:rPr lang="en-GB" sz="2400" dirty="0" err="1">
                <a:latin typeface="Verdana" charset="0"/>
                <a:cs typeface="+mn-cs"/>
              </a:rPr>
              <a:t>bruges</a:t>
            </a:r>
            <a:r>
              <a:rPr lang="en-GB" sz="2400" dirty="0">
                <a:latin typeface="Verdana" charset="0"/>
                <a:cs typeface="+mn-cs"/>
              </a:rPr>
              <a:t> </a:t>
            </a:r>
            <a:r>
              <a:rPr lang="en-GB" sz="2400" dirty="0" err="1">
                <a:latin typeface="Verdana" charset="0"/>
                <a:cs typeface="+mn-cs"/>
              </a:rPr>
              <a:t>alene</a:t>
            </a:r>
            <a:r>
              <a:rPr lang="en-GB" sz="2400" dirty="0">
                <a:latin typeface="Verdana" charset="0"/>
                <a:cs typeface="+mn-cs"/>
              </a:rPr>
              <a:t>!</a:t>
            </a:r>
          </a:p>
          <a:p>
            <a:pPr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Godt</a:t>
            </a:r>
            <a:r>
              <a:rPr lang="en-GB" sz="2400" dirty="0">
                <a:latin typeface="Verdana" charset="0"/>
                <a:cs typeface="+mn-cs"/>
              </a:rPr>
              <a:t> </a:t>
            </a:r>
            <a:r>
              <a:rPr lang="en-GB" sz="2400" dirty="0" err="1">
                <a:latin typeface="Verdana" charset="0"/>
                <a:cs typeface="+mn-cs"/>
              </a:rPr>
              <a:t>ift</a:t>
            </a:r>
            <a:r>
              <a:rPr lang="en-GB" sz="2400" dirty="0">
                <a:latin typeface="Verdana" charset="0"/>
                <a:cs typeface="+mn-cs"/>
              </a:rPr>
              <a:t>. at </a:t>
            </a:r>
            <a:r>
              <a:rPr lang="en-GB" sz="2400" dirty="0" err="1">
                <a:latin typeface="Verdana" charset="0"/>
                <a:cs typeface="+mn-cs"/>
              </a:rPr>
              <a:t>forstå</a:t>
            </a:r>
            <a:r>
              <a:rPr lang="en-GB" sz="2400" dirty="0">
                <a:latin typeface="Verdana" charset="0"/>
                <a:cs typeface="+mn-cs"/>
              </a:rPr>
              <a:t> </a:t>
            </a:r>
            <a:r>
              <a:rPr lang="en-GB" sz="2400" dirty="0" err="1">
                <a:latin typeface="Verdana" charset="0"/>
                <a:cs typeface="+mn-cs"/>
              </a:rPr>
              <a:t>regelsæt</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sætte</a:t>
            </a:r>
            <a:r>
              <a:rPr lang="en-GB" sz="2400" dirty="0">
                <a:latin typeface="Verdana" charset="0"/>
                <a:cs typeface="+mn-cs"/>
              </a:rPr>
              <a:t> sig </a:t>
            </a:r>
            <a:r>
              <a:rPr lang="en-GB" sz="2400" dirty="0" err="1">
                <a:latin typeface="Verdana" charset="0"/>
                <a:cs typeface="+mn-cs"/>
              </a:rPr>
              <a:t>ind</a:t>
            </a:r>
            <a:r>
              <a:rPr lang="en-GB" sz="2400" dirty="0">
                <a:latin typeface="Verdana" charset="0"/>
                <a:cs typeface="+mn-cs"/>
              </a:rPr>
              <a:t> 	</a:t>
            </a:r>
            <a:r>
              <a:rPr lang="en-GB" sz="2400" dirty="0" err="1">
                <a:latin typeface="Verdana" charset="0"/>
                <a:cs typeface="+mn-cs"/>
              </a:rPr>
              <a:t>i</a:t>
            </a:r>
            <a:r>
              <a:rPr lang="en-GB" sz="2400" dirty="0">
                <a:latin typeface="Verdana" charset="0"/>
                <a:cs typeface="+mn-cs"/>
              </a:rPr>
              <a:t> </a:t>
            </a:r>
            <a:r>
              <a:rPr lang="en-GB" sz="2400" dirty="0" err="1">
                <a:latin typeface="Verdana" charset="0"/>
                <a:cs typeface="+mn-cs"/>
              </a:rPr>
              <a:t>baggrundsmateriale</a:t>
            </a:r>
            <a:endParaRPr lang="en-GB" sz="2400" dirty="0">
              <a:latin typeface="Verdana" charset="0"/>
              <a:cs typeface="+mn-cs"/>
            </a:endParaRPr>
          </a:p>
          <a:p>
            <a:pPr lvl="1" eaLnBrk="0" hangingPunct="0">
              <a:spcBef>
                <a:spcPts val="600"/>
              </a:spcBef>
              <a:buFontTx/>
              <a:buChar char="—"/>
              <a:defRPr/>
            </a:pPr>
            <a:r>
              <a:rPr lang="en-GB" sz="2400" dirty="0">
                <a:latin typeface="Verdana" charset="0"/>
                <a:cs typeface="+mn-cs"/>
              </a:rPr>
              <a:t> </a:t>
            </a:r>
            <a:r>
              <a:rPr lang="en-GB" sz="2400" dirty="0" err="1">
                <a:latin typeface="Verdana" charset="0"/>
                <a:cs typeface="+mn-cs"/>
              </a:rPr>
              <a:t>Bruger</a:t>
            </a:r>
            <a:r>
              <a:rPr lang="en-GB" sz="2400" dirty="0">
                <a:latin typeface="Verdana" charset="0"/>
                <a:cs typeface="+mn-cs"/>
              </a:rPr>
              <a:t> </a:t>
            </a:r>
            <a:r>
              <a:rPr lang="en-GB" sz="2400" dirty="0" err="1">
                <a:latin typeface="Verdana" charset="0"/>
                <a:cs typeface="+mn-cs"/>
              </a:rPr>
              <a:t>ikke</a:t>
            </a:r>
            <a:r>
              <a:rPr lang="en-GB" sz="2400" dirty="0">
                <a:latin typeface="Verdana" charset="0"/>
                <a:cs typeface="+mn-cs"/>
              </a:rPr>
              <a:t> </a:t>
            </a:r>
            <a:r>
              <a:rPr lang="en-GB" sz="2400" dirty="0" err="1">
                <a:latin typeface="Verdana" charset="0"/>
                <a:cs typeface="+mn-cs"/>
              </a:rPr>
              <a:t>brugernes</a:t>
            </a:r>
            <a:r>
              <a:rPr lang="en-GB" sz="2400" dirty="0">
                <a:latin typeface="Verdana" charset="0"/>
                <a:cs typeface="+mn-cs"/>
              </a:rPr>
              <a:t>/</a:t>
            </a:r>
            <a:r>
              <a:rPr lang="en-GB" sz="2400" dirty="0" err="1">
                <a:latin typeface="Verdana" charset="0"/>
                <a:cs typeface="+mn-cs"/>
              </a:rPr>
              <a:t>interessenternes</a:t>
            </a:r>
            <a:r>
              <a:rPr lang="en-GB" sz="2400" dirty="0">
                <a:latin typeface="Verdana" charset="0"/>
                <a:cs typeface="+mn-cs"/>
              </a:rPr>
              <a:t> </a:t>
            </a:r>
            <a:r>
              <a:rPr lang="en-GB" sz="2400" dirty="0" err="1">
                <a:latin typeface="Verdana" charset="0"/>
                <a:cs typeface="+mn-cs"/>
              </a:rPr>
              <a:t>tid</a:t>
            </a:r>
            <a:endParaRPr lang="en-GB" sz="2400" dirty="0">
              <a:latin typeface="Verdana" charset="0"/>
              <a:cs typeface="+mn-cs"/>
            </a:endParaRPr>
          </a:p>
          <a:p>
            <a:pPr eaLnBrk="0" hangingPunct="0">
              <a:spcBef>
                <a:spcPts val="600"/>
              </a:spcBef>
              <a:defRPr/>
            </a:pPr>
            <a:r>
              <a:rPr lang="en-GB" sz="2800" dirty="0">
                <a:latin typeface="Verdana" charset="0"/>
                <a:cs typeface="+mn-cs"/>
              </a:rPr>
              <a:t> </a:t>
            </a:r>
            <a:endParaRPr lang="en-US" sz="2800" dirty="0">
              <a:latin typeface="Verdana" charset="0"/>
              <a:cs typeface="+mn-cs"/>
            </a:endParaRPr>
          </a:p>
          <a:p>
            <a:pPr eaLnBrk="0" hangingPunct="0">
              <a:defRPr/>
            </a:pPr>
            <a:r>
              <a:rPr lang="en-US" sz="2800" dirty="0">
                <a:latin typeface="Verdana" charset="0"/>
                <a:cs typeface="+mn-cs"/>
              </a:rPr>
              <a:t>		</a:t>
            </a:r>
            <a:endParaRPr lang="en-US" sz="2800" dirty="0">
              <a:solidFill>
                <a:srgbClr val="000000"/>
              </a:solidFill>
              <a:latin typeface="Verdana" charset="0"/>
              <a:cs typeface="+mn-cs"/>
            </a:endParaRPr>
          </a:p>
          <a:p>
            <a:pPr algn="ctr" eaLnBrk="0" hangingPunct="0">
              <a:defRPr/>
            </a:pPr>
            <a:endParaRPr lang="en-US" sz="2800" dirty="0">
              <a:latin typeface="Verdana" charset="0"/>
              <a:cs typeface="+mn-cs"/>
            </a:endParaRPr>
          </a:p>
          <a:p>
            <a:pPr algn="ctr" eaLnBrk="0" hangingPunct="0">
              <a:defRPr/>
            </a:pPr>
            <a:endParaRPr lang="en-US" sz="2800" dirty="0">
              <a:latin typeface="Verdana" charset="0"/>
              <a:cs typeface="+mn-cs"/>
            </a:endParaRPr>
          </a:p>
        </p:txBody>
      </p:sp>
    </p:spTree>
    <p:extLst>
      <p:ext uri="{BB962C8B-B14F-4D97-AF65-F5344CB8AC3E}">
        <p14:creationId xmlns:p14="http://schemas.microsoft.com/office/powerpoint/2010/main" val="4169628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560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560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560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5606" name="Rectangle 6"/>
          <p:cNvSpPr>
            <a:spLocks noChangeArrowheads="1"/>
          </p:cNvSpPr>
          <p:nvPr/>
        </p:nvSpPr>
        <p:spPr bwMode="auto">
          <a:xfrm>
            <a:off x="882650" y="528638"/>
            <a:ext cx="7459663"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spAutoFit/>
          </a:bodyPr>
          <a:lstStyle/>
          <a:p>
            <a:pPr algn="ctr">
              <a:defRPr/>
            </a:pPr>
            <a:r>
              <a:rPr lang="en-US" sz="4400" dirty="0" err="1">
                <a:solidFill>
                  <a:srgbClr val="492D65"/>
                </a:solidFill>
                <a:latin typeface="Verdana" charset="0"/>
                <a:cs typeface="+mn-cs"/>
              </a:rPr>
              <a:t>Kontekstuel</a:t>
            </a:r>
            <a:r>
              <a:rPr lang="en-US" sz="4400" dirty="0">
                <a:solidFill>
                  <a:srgbClr val="492D65"/>
                </a:solidFill>
                <a:latin typeface="Verdana" charset="0"/>
                <a:cs typeface="+mn-cs"/>
              </a:rPr>
              <a:t> </a:t>
            </a:r>
            <a:r>
              <a:rPr lang="en-US" sz="4400" dirty="0" err="1">
                <a:solidFill>
                  <a:srgbClr val="492D65"/>
                </a:solidFill>
                <a:latin typeface="Verdana" charset="0"/>
                <a:cs typeface="+mn-cs"/>
              </a:rPr>
              <a:t>undersøgelse</a:t>
            </a:r>
            <a:endParaRPr lang="en-US" sz="4400" dirty="0">
              <a:solidFill>
                <a:srgbClr val="492D65"/>
              </a:solidFill>
              <a:latin typeface="Verdana" charset="0"/>
              <a:cs typeface="+mn-cs"/>
            </a:endParaRPr>
          </a:p>
        </p:txBody>
      </p:sp>
      <p:sp>
        <p:nvSpPr>
          <p:cNvPr id="25607" name="Rectangle 7"/>
          <p:cNvSpPr>
            <a:spLocks noChangeArrowheads="1"/>
          </p:cNvSpPr>
          <p:nvPr/>
        </p:nvSpPr>
        <p:spPr bwMode="auto">
          <a:xfrm>
            <a:off x="914400" y="1066800"/>
            <a:ext cx="696277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spcBef>
                <a:spcPct val="20000"/>
              </a:spcBef>
              <a:buFontTx/>
              <a:buChar char="•"/>
              <a:defRPr/>
            </a:pPr>
            <a:endParaRPr lang="en-US" sz="3200">
              <a:solidFill>
                <a:srgbClr val="000000"/>
              </a:solidFill>
              <a:latin typeface="Verdana" charset="0"/>
              <a:cs typeface="+mn-cs"/>
            </a:endParaRPr>
          </a:p>
          <a:p>
            <a:pPr marL="342900" indent="-342900">
              <a:spcBef>
                <a:spcPct val="20000"/>
              </a:spcBef>
              <a:buFontTx/>
              <a:buChar char="•"/>
              <a:defRPr/>
            </a:pPr>
            <a:endParaRPr lang="en-US" sz="3200">
              <a:solidFill>
                <a:srgbClr val="0070C0"/>
              </a:solidFill>
              <a:latin typeface="Verdana" charset="0"/>
              <a:cs typeface="+mn-cs"/>
            </a:endParaRPr>
          </a:p>
        </p:txBody>
      </p:sp>
      <p:sp>
        <p:nvSpPr>
          <p:cNvPr id="25608" name="Rectangle 8"/>
          <p:cNvSpPr>
            <a:spLocks noChangeArrowheads="1"/>
          </p:cNvSpPr>
          <p:nvPr/>
        </p:nvSpPr>
        <p:spPr bwMode="auto">
          <a:xfrm>
            <a:off x="384175" y="1484313"/>
            <a:ext cx="851058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58775" indent="-271463" eaLnBrk="0" hangingPunct="0">
              <a:lnSpc>
                <a:spcPct val="120000"/>
              </a:lnSpc>
              <a:buFontTx/>
              <a:buChar char="•"/>
              <a:defRPr/>
            </a:pPr>
            <a:r>
              <a:rPr lang="en-US" sz="2000" dirty="0" err="1">
                <a:latin typeface="Verdana" charset="0"/>
                <a:cs typeface="+mn-cs"/>
              </a:rPr>
              <a:t>Brugeren</a:t>
            </a:r>
            <a:r>
              <a:rPr lang="en-US" sz="2000" dirty="0">
                <a:latin typeface="Verdana" charset="0"/>
                <a:cs typeface="+mn-cs"/>
              </a:rPr>
              <a:t> </a:t>
            </a:r>
            <a:r>
              <a:rPr lang="en-US" sz="2000" dirty="0" err="1">
                <a:latin typeface="Verdana" charset="0"/>
                <a:cs typeface="+mn-cs"/>
              </a:rPr>
              <a:t>er</a:t>
            </a:r>
            <a:r>
              <a:rPr lang="en-US" sz="2000" dirty="0">
                <a:latin typeface="Verdana" charset="0"/>
                <a:cs typeface="+mn-cs"/>
              </a:rPr>
              <a:t> </a:t>
            </a:r>
            <a:r>
              <a:rPr lang="en-US" sz="2000" dirty="0" err="1">
                <a:latin typeface="Verdana" charset="0"/>
                <a:cs typeface="+mn-cs"/>
              </a:rPr>
              <a:t>ekspert</a:t>
            </a:r>
            <a:r>
              <a:rPr lang="en-US" sz="2000" dirty="0">
                <a:latin typeface="Verdana" charset="0"/>
                <a:cs typeface="+mn-cs"/>
              </a:rPr>
              <a:t>, </a:t>
            </a:r>
            <a:r>
              <a:rPr lang="en-US" sz="2000" dirty="0" err="1">
                <a:latin typeface="Verdana" charset="0"/>
                <a:cs typeface="+mn-cs"/>
              </a:rPr>
              <a:t>designeren</a:t>
            </a:r>
            <a:r>
              <a:rPr lang="en-US" sz="2000" dirty="0">
                <a:latin typeface="Verdana" charset="0"/>
                <a:cs typeface="+mn-cs"/>
              </a:rPr>
              <a:t> </a:t>
            </a:r>
            <a:r>
              <a:rPr lang="en-US" sz="2000" dirty="0" err="1">
                <a:latin typeface="Verdana" charset="0"/>
                <a:cs typeface="+mn-cs"/>
              </a:rPr>
              <a:t>er</a:t>
            </a:r>
            <a:r>
              <a:rPr lang="en-US" sz="2000" dirty="0">
                <a:latin typeface="Verdana" charset="0"/>
                <a:cs typeface="+mn-cs"/>
              </a:rPr>
              <a:t> </a:t>
            </a:r>
            <a:r>
              <a:rPr lang="en-US" sz="2000" dirty="0" err="1">
                <a:latin typeface="Verdana" charset="0"/>
                <a:cs typeface="+mn-cs"/>
              </a:rPr>
              <a:t>lærling</a:t>
            </a:r>
            <a:endParaRPr lang="en-US" sz="2000" dirty="0">
              <a:latin typeface="Verdana" charset="0"/>
              <a:cs typeface="+mn-cs"/>
            </a:endParaRPr>
          </a:p>
          <a:p>
            <a:pPr marL="358775" indent="-271463" eaLnBrk="0" hangingPunct="0">
              <a:lnSpc>
                <a:spcPct val="120000"/>
              </a:lnSpc>
              <a:buFontTx/>
              <a:buChar char="•"/>
              <a:defRPr/>
            </a:pPr>
            <a:r>
              <a:rPr lang="en-US" sz="2000" dirty="0">
                <a:latin typeface="Verdana" charset="0"/>
                <a:cs typeface="+mn-cs"/>
              </a:rPr>
              <a:t>En </a:t>
            </a:r>
            <a:r>
              <a:rPr lang="en-US" sz="2000" dirty="0" err="1">
                <a:latin typeface="Verdana" charset="0"/>
                <a:cs typeface="+mn-cs"/>
              </a:rPr>
              <a:t>blanding</a:t>
            </a:r>
            <a:r>
              <a:rPr lang="en-US" sz="2000" dirty="0">
                <a:latin typeface="Verdana" charset="0"/>
                <a:cs typeface="+mn-cs"/>
              </a:rPr>
              <a:t> </a:t>
            </a:r>
            <a:r>
              <a:rPr lang="en-US" sz="2000" dirty="0" err="1">
                <a:latin typeface="Verdana" charset="0"/>
                <a:cs typeface="+mn-cs"/>
              </a:rPr>
              <a:t>af</a:t>
            </a:r>
            <a:r>
              <a:rPr lang="en-US" sz="2000" dirty="0">
                <a:latin typeface="Verdana" charset="0"/>
                <a:cs typeface="+mn-cs"/>
              </a:rPr>
              <a:t> interview </a:t>
            </a:r>
            <a:r>
              <a:rPr lang="en-US" sz="2000" dirty="0" err="1">
                <a:latin typeface="Verdana" charset="0"/>
                <a:cs typeface="+mn-cs"/>
              </a:rPr>
              <a:t>og</a:t>
            </a:r>
            <a:r>
              <a:rPr lang="en-US" sz="2000" dirty="0">
                <a:latin typeface="Verdana" charset="0"/>
                <a:cs typeface="+mn-cs"/>
              </a:rPr>
              <a:t> observation</a:t>
            </a:r>
          </a:p>
          <a:p>
            <a:pPr marL="630238" lvl="1" indent="-92075" eaLnBrk="0" hangingPunct="0">
              <a:lnSpc>
                <a:spcPct val="120000"/>
              </a:lnSpc>
              <a:buFontTx/>
              <a:buChar char="—"/>
              <a:defRPr/>
            </a:pPr>
            <a:r>
              <a:rPr lang="en-US" sz="2000" dirty="0">
                <a:latin typeface="Verdana" charset="0"/>
                <a:cs typeface="+mn-cs"/>
              </a:rPr>
              <a:t> </a:t>
            </a:r>
            <a:r>
              <a:rPr lang="en-US" sz="2000" dirty="0" err="1">
                <a:latin typeface="Verdana" charset="0"/>
                <a:cs typeface="+mn-cs"/>
              </a:rPr>
              <a:t>Brugerens</a:t>
            </a:r>
            <a:r>
              <a:rPr lang="en-US" sz="2000" dirty="0">
                <a:latin typeface="Verdana" charset="0"/>
                <a:cs typeface="+mn-cs"/>
              </a:rPr>
              <a:t> </a:t>
            </a:r>
            <a:r>
              <a:rPr lang="en-US" sz="2000" dirty="0" err="1">
                <a:latin typeface="Verdana" charset="0"/>
                <a:cs typeface="+mn-cs"/>
              </a:rPr>
              <a:t>arbejdsomgivelser</a:t>
            </a:r>
            <a:r>
              <a:rPr lang="en-US" sz="2000" dirty="0">
                <a:latin typeface="Verdana" charset="0"/>
                <a:cs typeface="+mn-cs"/>
              </a:rPr>
              <a:t>/</a:t>
            </a:r>
            <a:r>
              <a:rPr lang="en-US" sz="2000" dirty="0" err="1">
                <a:latin typeface="Verdana" charset="0"/>
                <a:cs typeface="+mn-cs"/>
              </a:rPr>
              <a:t>arbejdsplads</a:t>
            </a:r>
            <a:endParaRPr lang="en-US" sz="2000" dirty="0">
              <a:latin typeface="Verdana" charset="0"/>
              <a:cs typeface="+mn-cs"/>
            </a:endParaRPr>
          </a:p>
          <a:p>
            <a:pPr marL="630238" lvl="1" indent="-92075" eaLnBrk="0" hangingPunct="0">
              <a:lnSpc>
                <a:spcPct val="120000"/>
              </a:lnSpc>
              <a:buFontTx/>
              <a:buChar char="—"/>
              <a:defRPr/>
            </a:pPr>
            <a:r>
              <a:rPr lang="en-US" sz="2000" dirty="0">
                <a:latin typeface="Verdana" charset="0"/>
                <a:cs typeface="+mn-cs"/>
              </a:rPr>
              <a:t> 2-3 timers </a:t>
            </a:r>
            <a:r>
              <a:rPr lang="en-US" sz="2000" dirty="0" err="1">
                <a:latin typeface="Verdana" charset="0"/>
                <a:cs typeface="+mn-cs"/>
              </a:rPr>
              <a:t>varighed</a:t>
            </a:r>
            <a:endParaRPr lang="en-US" sz="2000" dirty="0">
              <a:latin typeface="Verdana" charset="0"/>
              <a:cs typeface="+mn-cs"/>
            </a:endParaRPr>
          </a:p>
          <a:p>
            <a:pPr marL="358775" indent="-271463" eaLnBrk="0" hangingPunct="0">
              <a:lnSpc>
                <a:spcPct val="120000"/>
              </a:lnSpc>
              <a:buFontTx/>
              <a:buChar char="•"/>
              <a:defRPr/>
            </a:pPr>
            <a:r>
              <a:rPr lang="en-US" sz="2000" dirty="0">
                <a:latin typeface="Verdana" charset="0"/>
                <a:cs typeface="+mn-cs"/>
              </a:rPr>
              <a:t>Fire </a:t>
            </a:r>
            <a:r>
              <a:rPr lang="en-US" sz="2000" dirty="0" err="1">
                <a:latin typeface="Verdana" charset="0"/>
                <a:cs typeface="+mn-cs"/>
              </a:rPr>
              <a:t>hovedprincipper</a:t>
            </a:r>
            <a:r>
              <a:rPr lang="en-US" sz="2000" dirty="0">
                <a:latin typeface="Verdana" charset="0"/>
                <a:cs typeface="+mn-cs"/>
              </a:rPr>
              <a:t>:</a:t>
            </a:r>
          </a:p>
          <a:p>
            <a:pPr marL="630238" lvl="1" indent="-92075" eaLnBrk="0" hangingPunct="0">
              <a:lnSpc>
                <a:spcPct val="120000"/>
              </a:lnSpc>
              <a:buFontTx/>
              <a:buChar char="—"/>
              <a:defRPr/>
            </a:pPr>
            <a:r>
              <a:rPr lang="en-US" sz="2000" dirty="0">
                <a:latin typeface="Verdana" charset="0"/>
                <a:cs typeface="+mn-cs"/>
              </a:rPr>
              <a:t> </a:t>
            </a:r>
            <a:r>
              <a:rPr lang="en-US" sz="2000" b="1" dirty="0" err="1">
                <a:latin typeface="Verdana" charset="0"/>
                <a:cs typeface="+mn-cs"/>
              </a:rPr>
              <a:t>Konteksten</a:t>
            </a:r>
            <a:r>
              <a:rPr lang="en-US" sz="2000" dirty="0">
                <a:latin typeface="Verdana" charset="0"/>
                <a:cs typeface="+mn-cs"/>
              </a:rPr>
              <a:t>: se </a:t>
            </a:r>
            <a:r>
              <a:rPr lang="en-US" sz="2000" dirty="0" err="1">
                <a:latin typeface="Verdana" charset="0"/>
                <a:cs typeface="+mn-cs"/>
              </a:rPr>
              <a:t>arbejdspladsen</a:t>
            </a:r>
            <a:r>
              <a:rPr lang="en-US" sz="2000" dirty="0">
                <a:latin typeface="Verdana" charset="0"/>
                <a:cs typeface="+mn-cs"/>
              </a:rPr>
              <a:t> </a:t>
            </a:r>
            <a:r>
              <a:rPr lang="en-US" sz="2000" dirty="0" err="1">
                <a:latin typeface="Verdana" charset="0"/>
                <a:cs typeface="+mn-cs"/>
              </a:rPr>
              <a:t>og</a:t>
            </a:r>
            <a:r>
              <a:rPr lang="en-US" sz="2000" dirty="0">
                <a:latin typeface="Verdana" charset="0"/>
                <a:cs typeface="+mn-cs"/>
              </a:rPr>
              <a:t> de </a:t>
            </a:r>
            <a:r>
              <a:rPr lang="en-US" sz="2000" dirty="0" err="1">
                <a:latin typeface="Verdana" charset="0"/>
                <a:cs typeface="+mn-cs"/>
              </a:rPr>
              <a:t>opgaver</a:t>
            </a:r>
            <a:r>
              <a:rPr lang="en-US" sz="2000" dirty="0">
                <a:latin typeface="Verdana" charset="0"/>
                <a:cs typeface="+mn-cs"/>
              </a:rPr>
              <a:t> der </a:t>
            </a:r>
            <a:r>
              <a:rPr lang="en-US" sz="2000" dirty="0" err="1">
                <a:latin typeface="Verdana" charset="0"/>
                <a:cs typeface="+mn-cs"/>
              </a:rPr>
              <a:t>udføres</a:t>
            </a:r>
            <a:endParaRPr lang="en-US" sz="2000" dirty="0">
              <a:latin typeface="Verdana" charset="0"/>
              <a:cs typeface="+mn-cs"/>
            </a:endParaRPr>
          </a:p>
          <a:p>
            <a:pPr marL="630238" lvl="1" indent="-92075" eaLnBrk="0" hangingPunct="0">
              <a:lnSpc>
                <a:spcPct val="120000"/>
              </a:lnSpc>
              <a:buFontTx/>
              <a:buChar char="—"/>
              <a:defRPr/>
            </a:pPr>
            <a:r>
              <a:rPr lang="en-US" sz="2000" dirty="0">
                <a:latin typeface="Verdana" charset="0"/>
                <a:cs typeface="+mn-cs"/>
              </a:rPr>
              <a:t> </a:t>
            </a:r>
            <a:r>
              <a:rPr lang="en-US" sz="2000" b="1" dirty="0" err="1">
                <a:latin typeface="Verdana" charset="0"/>
                <a:cs typeface="+mn-cs"/>
              </a:rPr>
              <a:t>Partnerskab</a:t>
            </a:r>
            <a:r>
              <a:rPr lang="en-US" sz="2000" dirty="0">
                <a:latin typeface="Verdana" charset="0"/>
                <a:cs typeface="+mn-cs"/>
              </a:rPr>
              <a:t>: </a:t>
            </a:r>
            <a:r>
              <a:rPr lang="en-US" sz="2000" dirty="0" err="1">
                <a:latin typeface="Verdana" charset="0"/>
                <a:cs typeface="+mn-cs"/>
              </a:rPr>
              <a:t>bruger</a:t>
            </a:r>
            <a:r>
              <a:rPr lang="en-US" sz="2000" dirty="0">
                <a:latin typeface="Verdana" charset="0"/>
                <a:cs typeface="+mn-cs"/>
              </a:rPr>
              <a:t> </a:t>
            </a:r>
            <a:r>
              <a:rPr lang="en-US" sz="2000" dirty="0" err="1">
                <a:latin typeface="Verdana" charset="0"/>
                <a:cs typeface="+mn-cs"/>
              </a:rPr>
              <a:t>og</a:t>
            </a:r>
            <a:r>
              <a:rPr lang="en-US" sz="2000" dirty="0">
                <a:latin typeface="Verdana" charset="0"/>
                <a:cs typeface="+mn-cs"/>
              </a:rPr>
              <a:t> </a:t>
            </a:r>
            <a:r>
              <a:rPr lang="en-US" sz="2000" dirty="0" err="1">
                <a:latin typeface="Verdana" charset="0"/>
                <a:cs typeface="+mn-cs"/>
              </a:rPr>
              <a:t>udvikler</a:t>
            </a:r>
            <a:r>
              <a:rPr lang="en-US" sz="2000" dirty="0">
                <a:latin typeface="Verdana" charset="0"/>
                <a:cs typeface="+mn-cs"/>
              </a:rPr>
              <a:t> </a:t>
            </a:r>
            <a:r>
              <a:rPr lang="en-US" sz="2000" dirty="0" err="1">
                <a:latin typeface="Verdana" charset="0"/>
                <a:cs typeface="+mn-cs"/>
              </a:rPr>
              <a:t>samarbejder</a:t>
            </a:r>
            <a:endParaRPr lang="en-US" sz="2000" dirty="0">
              <a:latin typeface="Verdana" charset="0"/>
              <a:cs typeface="+mn-cs"/>
            </a:endParaRPr>
          </a:p>
          <a:p>
            <a:pPr marL="630238" lvl="1" indent="-92075" eaLnBrk="0" hangingPunct="0">
              <a:lnSpc>
                <a:spcPct val="120000"/>
              </a:lnSpc>
              <a:buFontTx/>
              <a:buChar char="—"/>
              <a:defRPr/>
            </a:pPr>
            <a:r>
              <a:rPr lang="en-US" sz="2000" dirty="0">
                <a:latin typeface="Verdana" charset="0"/>
                <a:cs typeface="+mn-cs"/>
              </a:rPr>
              <a:t> </a:t>
            </a:r>
            <a:r>
              <a:rPr lang="en-US" sz="2000" b="1" dirty="0" err="1">
                <a:latin typeface="Verdana" charset="0"/>
                <a:cs typeface="+mn-cs"/>
              </a:rPr>
              <a:t>Tolkning</a:t>
            </a:r>
            <a:r>
              <a:rPr lang="en-US" sz="2000" dirty="0">
                <a:latin typeface="Verdana" charset="0"/>
                <a:cs typeface="+mn-cs"/>
              </a:rPr>
              <a:t>: </a:t>
            </a:r>
            <a:r>
              <a:rPr lang="en-US" sz="2000" dirty="0" err="1">
                <a:latin typeface="Verdana" charset="0"/>
                <a:cs typeface="+mn-cs"/>
              </a:rPr>
              <a:t>iagttagelser</a:t>
            </a:r>
            <a:r>
              <a:rPr lang="en-US" sz="2000" dirty="0">
                <a:latin typeface="Verdana" charset="0"/>
                <a:cs typeface="+mn-cs"/>
              </a:rPr>
              <a:t> </a:t>
            </a:r>
            <a:r>
              <a:rPr lang="en-US" sz="2000" dirty="0" err="1">
                <a:latin typeface="Verdana" charset="0"/>
                <a:cs typeface="+mn-cs"/>
              </a:rPr>
              <a:t>fortolkes</a:t>
            </a:r>
            <a:r>
              <a:rPr lang="en-US" sz="2000" dirty="0">
                <a:latin typeface="Verdana" charset="0"/>
                <a:cs typeface="+mn-cs"/>
              </a:rPr>
              <a:t> </a:t>
            </a:r>
            <a:r>
              <a:rPr lang="en-US" sz="2000" dirty="0" err="1">
                <a:latin typeface="Verdana" charset="0"/>
                <a:cs typeface="+mn-cs"/>
              </a:rPr>
              <a:t>af</a:t>
            </a:r>
            <a:r>
              <a:rPr lang="en-US" sz="2000" dirty="0">
                <a:latin typeface="Verdana" charset="0"/>
                <a:cs typeface="+mn-cs"/>
              </a:rPr>
              <a:t> </a:t>
            </a:r>
            <a:r>
              <a:rPr lang="en-US" sz="2000" dirty="0" err="1">
                <a:latin typeface="Verdana" charset="0"/>
                <a:cs typeface="+mn-cs"/>
              </a:rPr>
              <a:t>bruger</a:t>
            </a:r>
            <a:r>
              <a:rPr lang="en-US" sz="2000" dirty="0">
                <a:latin typeface="Verdana" charset="0"/>
                <a:cs typeface="+mn-cs"/>
              </a:rPr>
              <a:t> </a:t>
            </a:r>
            <a:r>
              <a:rPr lang="en-US" sz="2000" dirty="0" err="1">
                <a:latin typeface="Verdana" charset="0"/>
                <a:cs typeface="+mn-cs"/>
              </a:rPr>
              <a:t>og</a:t>
            </a:r>
            <a:r>
              <a:rPr lang="en-US" sz="2000" dirty="0">
                <a:latin typeface="Verdana" charset="0"/>
                <a:cs typeface="+mn-cs"/>
              </a:rPr>
              <a:t> </a:t>
            </a:r>
            <a:r>
              <a:rPr lang="en-US" sz="2000" dirty="0" err="1" smtClean="0">
                <a:latin typeface="Verdana" charset="0"/>
                <a:cs typeface="+mn-cs"/>
              </a:rPr>
              <a:t>udvikler</a:t>
            </a:r>
            <a:r>
              <a:rPr lang="en-US" sz="2000" dirty="0" smtClean="0">
                <a:latin typeface="Verdana" charset="0"/>
                <a:cs typeface="+mn-cs"/>
              </a:rPr>
              <a:t> </a:t>
            </a:r>
            <a:r>
              <a:rPr lang="en-US" sz="2000" dirty="0">
                <a:latin typeface="Verdana" charset="0"/>
                <a:cs typeface="+mn-cs"/>
              </a:rPr>
              <a:t>i</a:t>
            </a:r>
            <a:r>
              <a:rPr lang="en-US" sz="2000" dirty="0" smtClean="0">
                <a:latin typeface="Verdana" charset="0"/>
                <a:cs typeface="+mn-cs"/>
              </a:rPr>
              <a:t> </a:t>
            </a:r>
            <a:r>
              <a:rPr lang="en-US" sz="2000" dirty="0" err="1">
                <a:latin typeface="Verdana" charset="0"/>
                <a:cs typeface="+mn-cs"/>
              </a:rPr>
              <a:t>fællesskab</a:t>
            </a:r>
            <a:endParaRPr lang="en-US" sz="2000" dirty="0">
              <a:latin typeface="Verdana" charset="0"/>
              <a:cs typeface="+mn-cs"/>
            </a:endParaRPr>
          </a:p>
          <a:p>
            <a:pPr marL="630238" lvl="1" indent="-92075" eaLnBrk="0" hangingPunct="0">
              <a:lnSpc>
                <a:spcPct val="120000"/>
              </a:lnSpc>
              <a:buFontTx/>
              <a:buChar char="—"/>
              <a:defRPr/>
            </a:pPr>
            <a:r>
              <a:rPr lang="en-US" sz="2000" dirty="0">
                <a:latin typeface="Verdana" charset="0"/>
                <a:cs typeface="+mn-cs"/>
              </a:rPr>
              <a:t> </a:t>
            </a:r>
            <a:r>
              <a:rPr lang="en-US" sz="2000" b="1" dirty="0" err="1">
                <a:latin typeface="Verdana" charset="0"/>
                <a:cs typeface="+mn-cs"/>
              </a:rPr>
              <a:t>Fokus</a:t>
            </a:r>
            <a:r>
              <a:rPr lang="en-US" sz="2000" dirty="0">
                <a:latin typeface="Verdana" charset="0"/>
                <a:cs typeface="+mn-cs"/>
              </a:rPr>
              <a:t>: </a:t>
            </a:r>
            <a:r>
              <a:rPr lang="en-US" sz="2000" dirty="0" err="1">
                <a:latin typeface="Verdana" charset="0"/>
                <a:cs typeface="+mn-cs"/>
              </a:rPr>
              <a:t>projekfokus</a:t>
            </a:r>
            <a:r>
              <a:rPr lang="en-US" sz="2000" dirty="0">
                <a:latin typeface="Verdana" charset="0"/>
                <a:cs typeface="+mn-cs"/>
              </a:rPr>
              <a:t> </a:t>
            </a:r>
            <a:r>
              <a:rPr lang="en-US" sz="2000" dirty="0" err="1">
                <a:latin typeface="Verdana" charset="0"/>
                <a:cs typeface="+mn-cs"/>
              </a:rPr>
              <a:t>ift</a:t>
            </a:r>
            <a:r>
              <a:rPr lang="en-US" sz="2000" dirty="0">
                <a:latin typeface="Verdana" charset="0"/>
                <a:cs typeface="+mn-cs"/>
              </a:rPr>
              <a:t> at </a:t>
            </a:r>
            <a:r>
              <a:rPr lang="en-US" sz="2000" dirty="0" err="1">
                <a:latin typeface="Verdana" charset="0"/>
                <a:cs typeface="+mn-cs"/>
              </a:rPr>
              <a:t>finde</a:t>
            </a:r>
            <a:r>
              <a:rPr lang="en-US" sz="2000" dirty="0">
                <a:latin typeface="Verdana" charset="0"/>
                <a:cs typeface="+mn-cs"/>
              </a:rPr>
              <a:t> </a:t>
            </a:r>
            <a:r>
              <a:rPr lang="en-US" sz="2000" dirty="0" err="1">
                <a:latin typeface="Verdana" charset="0"/>
                <a:cs typeface="+mn-cs"/>
              </a:rPr>
              <a:t>ud</a:t>
            </a:r>
            <a:r>
              <a:rPr lang="en-US" sz="2000" dirty="0">
                <a:latin typeface="Verdana" charset="0"/>
                <a:cs typeface="+mn-cs"/>
              </a:rPr>
              <a:t> </a:t>
            </a:r>
            <a:r>
              <a:rPr lang="en-US" sz="2000" dirty="0" err="1">
                <a:latin typeface="Verdana" charset="0"/>
                <a:cs typeface="+mn-cs"/>
              </a:rPr>
              <a:t>af</a:t>
            </a:r>
            <a:r>
              <a:rPr lang="en-US" sz="2000" dirty="0">
                <a:latin typeface="Verdana" charset="0"/>
                <a:cs typeface="+mn-cs"/>
              </a:rPr>
              <a:t>, </a:t>
            </a:r>
            <a:r>
              <a:rPr lang="en-US" sz="2000" dirty="0" err="1">
                <a:latin typeface="Verdana" charset="0"/>
                <a:cs typeface="+mn-cs"/>
              </a:rPr>
              <a:t>hvad</a:t>
            </a:r>
            <a:r>
              <a:rPr lang="en-US" sz="2000" dirty="0">
                <a:latin typeface="Verdana" charset="0"/>
                <a:cs typeface="+mn-cs"/>
              </a:rPr>
              <a:t> man </a:t>
            </a:r>
            <a:r>
              <a:rPr lang="en-US" sz="2000" dirty="0" err="1" smtClean="0">
                <a:latin typeface="Verdana" charset="0"/>
                <a:cs typeface="+mn-cs"/>
              </a:rPr>
              <a:t>skal</a:t>
            </a:r>
            <a:r>
              <a:rPr lang="en-US" sz="2000" dirty="0" smtClean="0">
                <a:latin typeface="Verdana" charset="0"/>
                <a:cs typeface="+mn-cs"/>
              </a:rPr>
              <a:t> </a:t>
            </a:r>
            <a:r>
              <a:rPr lang="en-US" sz="2000" dirty="0" err="1">
                <a:latin typeface="Verdana" charset="0"/>
                <a:cs typeface="+mn-cs"/>
              </a:rPr>
              <a:t>kigge</a:t>
            </a:r>
            <a:r>
              <a:rPr lang="en-US" sz="2000" dirty="0">
                <a:latin typeface="Verdana" charset="0"/>
                <a:cs typeface="+mn-cs"/>
              </a:rPr>
              <a:t> </a:t>
            </a:r>
            <a:r>
              <a:rPr lang="en-US" sz="2000" dirty="0" err="1">
                <a:latin typeface="Verdana" charset="0"/>
                <a:cs typeface="+mn-cs"/>
              </a:rPr>
              <a:t>efter</a:t>
            </a:r>
            <a:endParaRPr lang="en-US" sz="2000" dirty="0">
              <a:latin typeface="Verdana" charset="0"/>
              <a:cs typeface="+mn-cs"/>
            </a:endParaRPr>
          </a:p>
        </p:txBody>
      </p:sp>
    </p:spTree>
    <p:extLst>
      <p:ext uri="{BB962C8B-B14F-4D97-AF65-F5344CB8AC3E}">
        <p14:creationId xmlns:p14="http://schemas.microsoft.com/office/powerpoint/2010/main" val="158441349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da-DK" sz="3600" noProof="0" smtClean="0">
                <a:latin typeface="Calibri" charset="0"/>
              </a:rPr>
              <a:t>Udfordringer ift indsamling af data til krav</a:t>
            </a:r>
            <a:endParaRPr lang="da-DK" sz="3600" noProof="0">
              <a:latin typeface="Calibri" charset="0"/>
            </a:endParaRPr>
          </a:p>
        </p:txBody>
      </p:sp>
      <p:sp>
        <p:nvSpPr>
          <p:cNvPr id="36866" name="Rectangle 3"/>
          <p:cNvSpPr>
            <a:spLocks noGrp="1" noChangeArrowheads="1"/>
          </p:cNvSpPr>
          <p:nvPr>
            <p:ph idx="1"/>
          </p:nvPr>
        </p:nvSpPr>
        <p:spPr/>
        <p:txBody>
          <a:bodyPr/>
          <a:lstStyle/>
          <a:p>
            <a:pPr>
              <a:spcBef>
                <a:spcPts val="600"/>
              </a:spcBef>
            </a:pPr>
            <a:r>
              <a:rPr lang="da-DK" sz="2400" noProof="0" dirty="0" smtClean="0">
                <a:latin typeface="Calibri" charset="0"/>
              </a:rPr>
              <a:t>Identifikation af interessenter:</a:t>
            </a:r>
            <a:br>
              <a:rPr lang="da-DK" sz="2400" noProof="0" dirty="0" smtClean="0">
                <a:latin typeface="Calibri" charset="0"/>
              </a:rPr>
            </a:br>
            <a:r>
              <a:rPr lang="da-DK" sz="2400" noProof="0" dirty="0" smtClean="0">
                <a:latin typeface="Calibri" charset="0"/>
              </a:rPr>
              <a:t>brugere, managere, udviklere, kunder, repræsentanter m.m.?</a:t>
            </a:r>
          </a:p>
          <a:p>
            <a:pPr marL="0" indent="0">
              <a:spcBef>
                <a:spcPts val="600"/>
              </a:spcBef>
              <a:buNone/>
            </a:pPr>
            <a:endParaRPr lang="da-DK" sz="2400" noProof="0" dirty="0" smtClean="0">
              <a:latin typeface="Calibri" charset="0"/>
            </a:endParaRPr>
          </a:p>
          <a:p>
            <a:pPr>
              <a:spcBef>
                <a:spcPts val="600"/>
              </a:spcBef>
            </a:pPr>
            <a:r>
              <a:rPr lang="da-DK" sz="2400" noProof="0" dirty="0" smtClean="0">
                <a:latin typeface="Calibri" charset="0"/>
              </a:rPr>
              <a:t>Inddragelse af interessenter: workshops, interviews, arbejdspladsundersøgelser.</a:t>
            </a:r>
          </a:p>
          <a:p>
            <a:pPr marL="0" indent="0">
              <a:spcBef>
                <a:spcPts val="600"/>
              </a:spcBef>
              <a:buNone/>
            </a:pPr>
            <a:endParaRPr lang="da-DK" sz="2400" noProof="0" dirty="0" smtClean="0">
              <a:latin typeface="Calibri" charset="0"/>
            </a:endParaRPr>
          </a:p>
          <a:p>
            <a:pPr>
              <a:spcBef>
                <a:spcPts val="600"/>
              </a:spcBef>
            </a:pPr>
            <a:r>
              <a:rPr lang="da-DK" altLang="ja-JP" sz="2400" noProof="0" dirty="0" smtClean="0">
                <a:latin typeface="Arial" charset="0"/>
              </a:rPr>
              <a:t>‘</a:t>
            </a:r>
            <a:r>
              <a:rPr lang="da-DK" altLang="ja-JP" sz="2400" noProof="0" dirty="0" smtClean="0">
                <a:latin typeface="Calibri" charset="0"/>
              </a:rPr>
              <a:t>Rigtige</a:t>
            </a:r>
            <a:r>
              <a:rPr lang="da-DK" altLang="ja-JP" sz="2400" noProof="0" dirty="0" smtClean="0">
                <a:latin typeface="Arial" charset="0"/>
              </a:rPr>
              <a:t>’</a:t>
            </a:r>
            <a:r>
              <a:rPr lang="da-DK" altLang="ja-JP" sz="2400" noProof="0" dirty="0" smtClean="0">
                <a:latin typeface="Calibri" charset="0"/>
              </a:rPr>
              <a:t> brugere ikke managere/chefer:</a:t>
            </a:r>
            <a:br>
              <a:rPr lang="da-DK" altLang="ja-JP" sz="2400" noProof="0" dirty="0" smtClean="0">
                <a:latin typeface="Calibri" charset="0"/>
              </a:rPr>
            </a:br>
            <a:r>
              <a:rPr lang="da-DK" altLang="ja-JP" sz="2400" noProof="0" dirty="0" smtClean="0">
                <a:latin typeface="Calibri" charset="0"/>
              </a:rPr>
              <a:t>Har traditionelt set været et problem indenfor software </a:t>
            </a:r>
            <a:r>
              <a:rPr lang="da-DK" altLang="ja-JP" sz="2400" dirty="0">
                <a:latin typeface="Calibri" charset="0"/>
              </a:rPr>
              <a:t>e</a:t>
            </a:r>
            <a:r>
              <a:rPr lang="da-DK" altLang="ja-JP" sz="2400" noProof="0" dirty="0" err="1" smtClean="0">
                <a:latin typeface="Calibri" charset="0"/>
              </a:rPr>
              <a:t>ngineering</a:t>
            </a:r>
            <a:r>
              <a:rPr lang="da-DK" altLang="ja-JP" sz="2400" noProof="0" dirty="0" smtClean="0">
                <a:latin typeface="Calibri" charset="0"/>
              </a:rPr>
              <a:t>, men er blevet bedre.</a:t>
            </a:r>
          </a:p>
          <a:p>
            <a:pPr eaLnBrk="1" hangingPunct="1"/>
            <a:endParaRPr lang="da-DK" noProof="0" dirty="0">
              <a:latin typeface="Calibri" charset="0"/>
            </a:endParaRPr>
          </a:p>
        </p:txBody>
      </p:sp>
    </p:spTree>
    <p:extLst>
      <p:ext uri="{BB962C8B-B14F-4D97-AF65-F5344CB8AC3E}">
        <p14:creationId xmlns:p14="http://schemas.microsoft.com/office/powerpoint/2010/main" val="400569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6"/>
          <p:cNvSpPr>
            <a:spLocks noGrp="1" noChangeArrowheads="1"/>
          </p:cNvSpPr>
          <p:nvPr>
            <p:ph type="title"/>
          </p:nvPr>
        </p:nvSpPr>
        <p:spPr>
          <a:xfrm>
            <a:off x="195263" y="682625"/>
            <a:ext cx="8916987" cy="7048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sz="4000" noProof="0" smtClean="0">
                <a:latin typeface="Calibri" charset="0"/>
              </a:rPr>
              <a:t>Udfordringer ift indsamling af data til krav</a:t>
            </a:r>
            <a:endParaRPr lang="da-DK" sz="4000" noProof="0">
              <a:latin typeface="Calibri" charset="0"/>
            </a:endParaRPr>
          </a:p>
        </p:txBody>
      </p:sp>
      <p:sp>
        <p:nvSpPr>
          <p:cNvPr id="38914"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2867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867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867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867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8680" name="Rectangle 8"/>
          <p:cNvSpPr>
            <a:spLocks noChangeArrowheads="1"/>
          </p:cNvSpPr>
          <p:nvPr/>
        </p:nvSpPr>
        <p:spPr bwMode="auto">
          <a:xfrm>
            <a:off x="773113" y="1828800"/>
            <a:ext cx="80899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61938" indent="-261938" eaLnBrk="0" hangingPunct="0">
              <a:spcBef>
                <a:spcPts val="600"/>
              </a:spcBef>
              <a:buFontTx/>
              <a:buChar char="•"/>
              <a:defRPr/>
            </a:pPr>
            <a:r>
              <a:rPr lang="en-GB" sz="2400" dirty="0" err="1">
                <a:latin typeface="Verdana" charset="0"/>
                <a:cs typeface="+mn-cs"/>
              </a:rPr>
              <a:t>Politiske</a:t>
            </a:r>
            <a:r>
              <a:rPr lang="en-GB" sz="2400" dirty="0">
                <a:latin typeface="Verdana" charset="0"/>
                <a:cs typeface="+mn-cs"/>
              </a:rPr>
              <a:t> </a:t>
            </a:r>
            <a:r>
              <a:rPr lang="en-GB" sz="2400" dirty="0" err="1">
                <a:latin typeface="Verdana" charset="0"/>
                <a:cs typeface="+mn-cs"/>
              </a:rPr>
              <a:t>problemer</a:t>
            </a:r>
            <a:r>
              <a:rPr lang="en-GB" sz="2400" dirty="0">
                <a:latin typeface="Verdana" charset="0"/>
                <a:cs typeface="+mn-cs"/>
              </a:rPr>
              <a:t> </a:t>
            </a:r>
            <a:r>
              <a:rPr lang="en-GB" sz="2400" dirty="0" err="1">
                <a:latin typeface="Verdana" charset="0"/>
                <a:cs typeface="+mn-cs"/>
              </a:rPr>
              <a:t>indenfor</a:t>
            </a:r>
            <a:r>
              <a:rPr lang="en-GB" sz="2400" dirty="0">
                <a:latin typeface="Verdana" charset="0"/>
                <a:cs typeface="+mn-cs"/>
              </a:rPr>
              <a:t> </a:t>
            </a:r>
            <a:r>
              <a:rPr lang="en-GB" sz="2400" dirty="0" err="1">
                <a:latin typeface="Verdana" charset="0"/>
                <a:cs typeface="+mn-cs"/>
              </a:rPr>
              <a:t>organisationen</a:t>
            </a:r>
            <a:endParaRPr lang="en-GB" sz="2400" dirty="0">
              <a:latin typeface="Verdana" charset="0"/>
              <a:cs typeface="+mn-cs"/>
            </a:endParaRPr>
          </a:p>
          <a:p>
            <a:pPr marL="261938" indent="-261938" eaLnBrk="0" hangingPunct="0">
              <a:spcBef>
                <a:spcPts val="600"/>
              </a:spcBef>
              <a:buFontTx/>
              <a:buChar char="•"/>
              <a:defRPr/>
            </a:pPr>
            <a:endParaRPr lang="en-GB" sz="2400" dirty="0">
              <a:latin typeface="Verdana" charset="0"/>
              <a:cs typeface="+mn-cs"/>
            </a:endParaRPr>
          </a:p>
          <a:p>
            <a:pPr marL="261938" indent="-261938" eaLnBrk="0" hangingPunct="0">
              <a:spcBef>
                <a:spcPts val="600"/>
              </a:spcBef>
              <a:buFontTx/>
              <a:buChar char="•"/>
              <a:defRPr/>
            </a:pPr>
            <a:r>
              <a:rPr lang="en-GB" sz="2400" dirty="0" err="1">
                <a:latin typeface="Verdana" charset="0"/>
                <a:cs typeface="+mn-cs"/>
              </a:rPr>
              <a:t>Interessenter</a:t>
            </a:r>
            <a:r>
              <a:rPr lang="en-GB" sz="2400" dirty="0">
                <a:latin typeface="Verdana" charset="0"/>
                <a:cs typeface="+mn-cs"/>
              </a:rPr>
              <a:t>, der </a:t>
            </a:r>
            <a:r>
              <a:rPr lang="en-GB" sz="2400" dirty="0" err="1">
                <a:latin typeface="Verdana" charset="0"/>
                <a:cs typeface="+mn-cs"/>
              </a:rPr>
              <a:t>dominerer</a:t>
            </a:r>
            <a:endParaRPr lang="en-GB" sz="2400" dirty="0">
              <a:latin typeface="Verdana" charset="0"/>
              <a:cs typeface="+mn-cs"/>
            </a:endParaRPr>
          </a:p>
          <a:p>
            <a:pPr marL="261938" indent="-261938" eaLnBrk="0" hangingPunct="0">
              <a:spcBef>
                <a:spcPts val="600"/>
              </a:spcBef>
              <a:buFontTx/>
              <a:buChar char="•"/>
              <a:defRPr/>
            </a:pPr>
            <a:endParaRPr lang="en-GB" sz="2400" dirty="0">
              <a:latin typeface="Verdana" charset="0"/>
              <a:cs typeface="+mn-cs"/>
            </a:endParaRPr>
          </a:p>
          <a:p>
            <a:pPr marL="261938" indent="-261938" eaLnBrk="0" hangingPunct="0">
              <a:spcBef>
                <a:spcPts val="600"/>
              </a:spcBef>
              <a:buFontTx/>
              <a:buChar char="•"/>
              <a:defRPr/>
            </a:pPr>
            <a:r>
              <a:rPr lang="en-GB" sz="2400" dirty="0" err="1">
                <a:latin typeface="Verdana" charset="0"/>
                <a:cs typeface="+mn-cs"/>
              </a:rPr>
              <a:t>Ændringer</a:t>
            </a:r>
            <a:r>
              <a:rPr lang="en-GB" sz="2400" dirty="0">
                <a:latin typeface="Verdana" charset="0"/>
                <a:cs typeface="+mn-cs"/>
              </a:rPr>
              <a:t> </a:t>
            </a:r>
            <a:r>
              <a:rPr lang="en-GB" sz="2400" dirty="0" err="1">
                <a:latin typeface="Verdana" charset="0"/>
                <a:cs typeface="+mn-cs"/>
              </a:rPr>
              <a:t>i</a:t>
            </a:r>
            <a:r>
              <a:rPr lang="en-GB" sz="2400" dirty="0">
                <a:latin typeface="Verdana" charset="0"/>
                <a:cs typeface="+mn-cs"/>
              </a:rPr>
              <a:t> de </a:t>
            </a:r>
            <a:r>
              <a:rPr lang="en-GB" sz="2400" dirty="0" err="1">
                <a:latin typeface="Verdana" charset="0"/>
                <a:cs typeface="+mn-cs"/>
              </a:rPr>
              <a:t>økonomiske</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forretningsmæssige</a:t>
            </a:r>
            <a:r>
              <a:rPr lang="en-GB" sz="2400" dirty="0">
                <a:latin typeface="Verdana" charset="0"/>
                <a:cs typeface="+mn-cs"/>
              </a:rPr>
              <a:t> </a:t>
            </a:r>
            <a:r>
              <a:rPr lang="en-GB" sz="2400" dirty="0" err="1">
                <a:latin typeface="Verdana" charset="0"/>
                <a:cs typeface="+mn-cs"/>
              </a:rPr>
              <a:t>omgivelser</a:t>
            </a:r>
            <a:endParaRPr lang="en-GB" sz="2400" dirty="0">
              <a:latin typeface="Verdana" charset="0"/>
              <a:cs typeface="+mn-cs"/>
            </a:endParaRPr>
          </a:p>
          <a:p>
            <a:pPr marL="261938" indent="-261938" eaLnBrk="0" hangingPunct="0">
              <a:spcBef>
                <a:spcPts val="600"/>
              </a:spcBef>
              <a:buFontTx/>
              <a:buChar char="•"/>
              <a:defRPr/>
            </a:pPr>
            <a:endParaRPr lang="en-GB" sz="2400" dirty="0">
              <a:latin typeface="Verdana" charset="0"/>
              <a:cs typeface="+mn-cs"/>
            </a:endParaRPr>
          </a:p>
          <a:p>
            <a:pPr marL="261938" indent="-261938" eaLnBrk="0" hangingPunct="0">
              <a:spcBef>
                <a:spcPts val="600"/>
              </a:spcBef>
              <a:buFontTx/>
              <a:buChar char="•"/>
              <a:defRPr/>
            </a:pPr>
            <a:r>
              <a:rPr lang="en-GB" sz="2400" dirty="0">
                <a:latin typeface="Verdana" charset="0"/>
                <a:cs typeface="+mn-cs"/>
              </a:rPr>
              <a:t>At </a:t>
            </a:r>
            <a:r>
              <a:rPr lang="en-GB" sz="2400" dirty="0" err="1">
                <a:latin typeface="Verdana" charset="0"/>
                <a:cs typeface="+mn-cs"/>
              </a:rPr>
              <a:t>finde</a:t>
            </a:r>
            <a:r>
              <a:rPr lang="en-GB" sz="2400" dirty="0">
                <a:latin typeface="Verdana" charset="0"/>
                <a:cs typeface="+mn-cs"/>
              </a:rPr>
              <a:t> en balance </a:t>
            </a:r>
            <a:r>
              <a:rPr lang="en-GB" sz="2400" dirty="0" err="1">
                <a:latin typeface="Verdana" charset="0"/>
                <a:cs typeface="+mn-cs"/>
              </a:rPr>
              <a:t>mellem</a:t>
            </a:r>
            <a:r>
              <a:rPr lang="en-GB" sz="2400" dirty="0">
                <a:latin typeface="Verdana" charset="0"/>
                <a:cs typeface="+mn-cs"/>
              </a:rPr>
              <a:t> de </a:t>
            </a:r>
            <a:r>
              <a:rPr lang="en-GB" sz="2400" dirty="0" err="1">
                <a:latin typeface="Verdana" charset="0"/>
                <a:cs typeface="+mn-cs"/>
              </a:rPr>
              <a:t>funktionelle</a:t>
            </a:r>
            <a:r>
              <a:rPr lang="en-GB" sz="2400" dirty="0">
                <a:latin typeface="Verdana" charset="0"/>
                <a:cs typeface="+mn-cs"/>
              </a:rPr>
              <a:t> </a:t>
            </a:r>
            <a:r>
              <a:rPr lang="en-GB" sz="2400" dirty="0" err="1">
                <a:latin typeface="Verdana" charset="0"/>
                <a:cs typeface="+mn-cs"/>
              </a:rPr>
              <a:t>krav</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smtClean="0">
                <a:latin typeface="Verdana" charset="0"/>
                <a:cs typeface="+mn-cs"/>
              </a:rPr>
              <a:t>usabilitykrav</a:t>
            </a:r>
            <a:r>
              <a:rPr lang="en-GB" sz="2400" dirty="0" smtClean="0">
                <a:latin typeface="Verdana" charset="0"/>
                <a:cs typeface="+mn-cs"/>
              </a:rPr>
              <a:t> </a:t>
            </a:r>
            <a:endParaRPr lang="en-GB" sz="2400" dirty="0">
              <a:latin typeface="Verdana" charset="0"/>
              <a:cs typeface="+mn-cs"/>
            </a:endParaRPr>
          </a:p>
          <a:p>
            <a:pPr marL="261938" indent="-261938" algn="ctr" eaLnBrk="0" hangingPunct="0">
              <a:defRPr/>
            </a:pPr>
            <a:endParaRPr lang="en-US" sz="2800" dirty="0">
              <a:latin typeface="Verdana" charset="0"/>
              <a:cs typeface="+mn-cs"/>
            </a:endParaRPr>
          </a:p>
        </p:txBody>
      </p:sp>
    </p:spTree>
    <p:extLst>
      <p:ext uri="{BB962C8B-B14F-4D97-AF65-F5344CB8AC3E}">
        <p14:creationId xmlns:p14="http://schemas.microsoft.com/office/powerpoint/2010/main" val="34428630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6"/>
          <p:cNvSpPr>
            <a:spLocks noGrp="1" noChangeArrowheads="1"/>
          </p:cNvSpPr>
          <p:nvPr>
            <p:ph type="title"/>
          </p:nvPr>
        </p:nvSpPr>
        <p:spPr>
          <a:xfrm>
            <a:off x="727075" y="350838"/>
            <a:ext cx="7702550" cy="7683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smtClean="0">
                <a:latin typeface="Calibri" charset="0"/>
              </a:rPr>
              <a:t>Nogle grundlæggende guidelines</a:t>
            </a:r>
            <a:endParaRPr lang="da-DK" noProof="0">
              <a:latin typeface="Calibri" charset="0"/>
            </a:endParaRPr>
          </a:p>
        </p:txBody>
      </p:sp>
      <p:sp>
        <p:nvSpPr>
          <p:cNvPr id="39938"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2969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969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970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970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29704" name="Rectangle 8"/>
          <p:cNvSpPr>
            <a:spLocks noChangeArrowheads="1"/>
          </p:cNvSpPr>
          <p:nvPr/>
        </p:nvSpPr>
        <p:spPr bwMode="auto">
          <a:xfrm>
            <a:off x="773113"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61938" indent="-261938" eaLnBrk="0" hangingPunct="0">
              <a:lnSpc>
                <a:spcPct val="140000"/>
              </a:lnSpc>
              <a:buFontTx/>
              <a:buChar char="•"/>
              <a:defRPr/>
            </a:pPr>
            <a:r>
              <a:rPr lang="da-DK" sz="2800" dirty="0">
                <a:latin typeface="Verdana" charset="0"/>
                <a:cs typeface="+mn-cs"/>
              </a:rPr>
              <a:t>Fokusér på at identificere interessenternes behov</a:t>
            </a:r>
            <a:endParaRPr lang="en-GB" sz="2800" dirty="0">
              <a:latin typeface="Verdana" charset="0"/>
              <a:cs typeface="+mn-cs"/>
            </a:endParaRPr>
          </a:p>
          <a:p>
            <a:pPr marL="261938" indent="-261938" eaLnBrk="0" hangingPunct="0">
              <a:lnSpc>
                <a:spcPct val="140000"/>
              </a:lnSpc>
              <a:buFontTx/>
              <a:buChar char="•"/>
              <a:defRPr/>
            </a:pPr>
            <a:r>
              <a:rPr lang="en-GB" sz="2800" dirty="0" err="1">
                <a:latin typeface="Verdana" charset="0"/>
                <a:cs typeface="+mn-cs"/>
              </a:rPr>
              <a:t>Involvér</a:t>
            </a:r>
            <a:r>
              <a:rPr lang="en-GB" sz="2800" dirty="0">
                <a:latin typeface="Verdana" charset="0"/>
                <a:cs typeface="+mn-cs"/>
              </a:rPr>
              <a:t> </a:t>
            </a:r>
            <a:r>
              <a:rPr lang="en-GB" sz="2800" dirty="0" err="1">
                <a:latin typeface="Verdana" charset="0"/>
                <a:cs typeface="+mn-cs"/>
              </a:rPr>
              <a:t>alle</a:t>
            </a:r>
            <a:r>
              <a:rPr lang="en-GB" sz="2800" dirty="0">
                <a:latin typeface="Verdana" charset="0"/>
                <a:cs typeface="+mn-cs"/>
              </a:rPr>
              <a:t> </a:t>
            </a:r>
            <a:r>
              <a:rPr lang="en-GB" sz="2800" dirty="0" err="1">
                <a:latin typeface="Verdana" charset="0"/>
                <a:cs typeface="+mn-cs"/>
              </a:rPr>
              <a:t>interessent-typerne</a:t>
            </a:r>
            <a:endParaRPr lang="en-GB" sz="2800" dirty="0">
              <a:latin typeface="Verdana" charset="0"/>
              <a:cs typeface="+mn-cs"/>
            </a:endParaRPr>
          </a:p>
          <a:p>
            <a:pPr marL="261938" indent="-261938" eaLnBrk="0" hangingPunct="0">
              <a:lnSpc>
                <a:spcPct val="140000"/>
              </a:lnSpc>
              <a:buFontTx/>
              <a:buChar char="•"/>
              <a:defRPr/>
            </a:pPr>
            <a:r>
              <a:rPr lang="en-GB" sz="2800" dirty="0" err="1">
                <a:latin typeface="Verdana" charset="0"/>
                <a:cs typeface="+mn-cs"/>
              </a:rPr>
              <a:t>Involvér</a:t>
            </a:r>
            <a:r>
              <a:rPr lang="en-GB" sz="2800" dirty="0">
                <a:latin typeface="Verdana" charset="0"/>
                <a:cs typeface="+mn-cs"/>
              </a:rPr>
              <a:t> mere end </a:t>
            </a:r>
            <a:r>
              <a:rPr lang="en-GB" sz="2800" dirty="0" err="1" smtClean="0">
                <a:latin typeface="Verdana" charset="0"/>
                <a:cs typeface="+mn-cs"/>
              </a:rPr>
              <a:t>é</a:t>
            </a:r>
            <a:r>
              <a:rPr lang="en-GB" sz="2800" dirty="0" err="1" smtClean="0">
                <a:latin typeface="Verdana" charset="0"/>
                <a:cs typeface="+mn-cs"/>
              </a:rPr>
              <a:t>n</a:t>
            </a:r>
            <a:r>
              <a:rPr lang="en-GB" sz="2800" dirty="0" smtClean="0">
                <a:latin typeface="Verdana" charset="0"/>
                <a:cs typeface="+mn-cs"/>
              </a:rPr>
              <a:t> </a:t>
            </a:r>
            <a:r>
              <a:rPr lang="en-GB" sz="2800" dirty="0" err="1">
                <a:latin typeface="Verdana" charset="0"/>
                <a:cs typeface="+mn-cs"/>
              </a:rPr>
              <a:t>repræsentant</a:t>
            </a:r>
            <a:r>
              <a:rPr lang="en-GB" sz="2800" dirty="0">
                <a:latin typeface="Verdana" charset="0"/>
                <a:cs typeface="+mn-cs"/>
              </a:rPr>
              <a:t> </a:t>
            </a:r>
            <a:r>
              <a:rPr lang="en-GB" sz="2800" dirty="0" err="1">
                <a:latin typeface="Verdana" charset="0"/>
                <a:cs typeface="+mn-cs"/>
              </a:rPr>
              <a:t>fra</a:t>
            </a:r>
            <a:r>
              <a:rPr lang="en-GB" sz="2800" dirty="0">
                <a:latin typeface="Verdana" charset="0"/>
                <a:cs typeface="+mn-cs"/>
              </a:rPr>
              <a:t> </a:t>
            </a:r>
            <a:r>
              <a:rPr lang="en-GB" sz="2800" dirty="0" err="1">
                <a:latin typeface="Verdana" charset="0"/>
                <a:cs typeface="+mn-cs"/>
              </a:rPr>
              <a:t>hver</a:t>
            </a:r>
            <a:r>
              <a:rPr lang="en-GB" sz="2800" dirty="0">
                <a:latin typeface="Verdana" charset="0"/>
                <a:cs typeface="+mn-cs"/>
              </a:rPr>
              <a:t> </a:t>
            </a:r>
            <a:r>
              <a:rPr lang="en-GB" sz="2800" dirty="0" err="1">
                <a:latin typeface="Verdana" charset="0"/>
                <a:cs typeface="+mn-cs"/>
              </a:rPr>
              <a:t>interessentgruppe</a:t>
            </a:r>
            <a:endParaRPr lang="en-GB" sz="2800" dirty="0">
              <a:latin typeface="Verdana" charset="0"/>
              <a:cs typeface="+mn-cs"/>
            </a:endParaRPr>
          </a:p>
          <a:p>
            <a:pPr marL="261938" indent="-261938" eaLnBrk="0" hangingPunct="0">
              <a:lnSpc>
                <a:spcPct val="140000"/>
              </a:lnSpc>
              <a:buFontTx/>
              <a:buChar char="•"/>
              <a:defRPr/>
            </a:pPr>
            <a:r>
              <a:rPr lang="en-GB" sz="2800" dirty="0" err="1">
                <a:latin typeface="Verdana" charset="0"/>
                <a:cs typeface="+mn-cs"/>
              </a:rPr>
              <a:t>Brug</a:t>
            </a:r>
            <a:r>
              <a:rPr lang="en-GB" sz="2800" dirty="0">
                <a:latin typeface="Verdana" charset="0"/>
                <a:cs typeface="+mn-cs"/>
              </a:rPr>
              <a:t> en </a:t>
            </a:r>
            <a:r>
              <a:rPr lang="en-GB" sz="2800" dirty="0" err="1">
                <a:latin typeface="Verdana" charset="0"/>
                <a:cs typeface="+mn-cs"/>
              </a:rPr>
              <a:t>kombination</a:t>
            </a:r>
            <a:r>
              <a:rPr lang="en-GB" sz="2800" dirty="0">
                <a:latin typeface="Verdana" charset="0"/>
                <a:cs typeface="+mn-cs"/>
              </a:rPr>
              <a:t> </a:t>
            </a:r>
            <a:r>
              <a:rPr lang="en-GB" sz="2800" dirty="0" err="1">
                <a:latin typeface="Verdana" charset="0"/>
                <a:cs typeface="+mn-cs"/>
              </a:rPr>
              <a:t>af</a:t>
            </a:r>
            <a:r>
              <a:rPr lang="en-GB" sz="2800" dirty="0">
                <a:latin typeface="Verdana" charset="0"/>
                <a:cs typeface="+mn-cs"/>
              </a:rPr>
              <a:t> </a:t>
            </a:r>
            <a:r>
              <a:rPr lang="en-GB" sz="2800" dirty="0" err="1">
                <a:latin typeface="Verdana" charset="0"/>
                <a:cs typeface="+mn-cs"/>
              </a:rPr>
              <a:t>dataindsamlingsmetoder</a:t>
            </a:r>
            <a:endParaRPr lang="en-GB" sz="2800" dirty="0">
              <a:latin typeface="Verdana" charset="0"/>
              <a:cs typeface="+mn-cs"/>
            </a:endParaRPr>
          </a:p>
        </p:txBody>
      </p:sp>
    </p:spTree>
    <p:extLst>
      <p:ext uri="{BB962C8B-B14F-4D97-AF65-F5344CB8AC3E}">
        <p14:creationId xmlns:p14="http://schemas.microsoft.com/office/powerpoint/2010/main" val="691108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6"/>
          <p:cNvSpPr>
            <a:spLocks noGrp="1" noChangeArrowheads="1"/>
          </p:cNvSpPr>
          <p:nvPr>
            <p:ph type="title"/>
          </p:nvPr>
        </p:nvSpPr>
        <p:spPr>
          <a:xfrm>
            <a:off x="727075" y="350838"/>
            <a:ext cx="7702550" cy="7683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smtClean="0">
                <a:latin typeface="Calibri" charset="0"/>
              </a:rPr>
              <a:t>Nogle grundlæggende guidelines</a:t>
            </a:r>
            <a:endParaRPr lang="da-DK" noProof="0">
              <a:latin typeface="Calibri" charset="0"/>
            </a:endParaRPr>
          </a:p>
        </p:txBody>
      </p:sp>
      <p:sp>
        <p:nvSpPr>
          <p:cNvPr id="40962"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3072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072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072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072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0728" name="Rectangle 8"/>
          <p:cNvSpPr>
            <a:spLocks noChangeArrowheads="1"/>
          </p:cNvSpPr>
          <p:nvPr/>
        </p:nvSpPr>
        <p:spPr bwMode="auto">
          <a:xfrm>
            <a:off x="703263"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61938" indent="-261938" eaLnBrk="0" hangingPunct="0">
              <a:lnSpc>
                <a:spcPct val="130000"/>
              </a:lnSpc>
              <a:buFontTx/>
              <a:buChar char="•"/>
              <a:defRPr/>
            </a:pPr>
            <a:r>
              <a:rPr lang="en-GB" sz="2400" dirty="0" err="1">
                <a:latin typeface="Verdana" charset="0"/>
                <a:cs typeface="+mn-cs"/>
              </a:rPr>
              <a:t>Understøt</a:t>
            </a:r>
            <a:r>
              <a:rPr lang="en-GB" sz="2400" dirty="0">
                <a:latin typeface="Verdana" charset="0"/>
                <a:cs typeface="+mn-cs"/>
              </a:rPr>
              <a:t> </a:t>
            </a:r>
            <a:r>
              <a:rPr lang="en-GB" sz="2400" dirty="0" err="1">
                <a:latin typeface="Verdana" charset="0"/>
                <a:cs typeface="+mn-cs"/>
              </a:rPr>
              <a:t>processen</a:t>
            </a:r>
            <a:r>
              <a:rPr lang="en-GB" sz="2400" dirty="0">
                <a:latin typeface="Verdana" charset="0"/>
                <a:cs typeface="+mn-cs"/>
              </a:rPr>
              <a:t> med </a:t>
            </a:r>
            <a:r>
              <a:rPr lang="en-GB" sz="2400" dirty="0" err="1">
                <a:latin typeface="Verdana" charset="0"/>
                <a:cs typeface="+mn-cs"/>
              </a:rPr>
              <a:t>værktøjer</a:t>
            </a:r>
            <a:r>
              <a:rPr lang="en-GB" sz="2400" dirty="0">
                <a:latin typeface="Verdana" charset="0"/>
                <a:cs typeface="+mn-cs"/>
              </a:rPr>
              <a:t> </a:t>
            </a:r>
            <a:r>
              <a:rPr lang="en-GB" sz="2400" dirty="0" err="1">
                <a:latin typeface="Verdana" charset="0"/>
                <a:cs typeface="+mn-cs"/>
              </a:rPr>
              <a:t>såsom</a:t>
            </a:r>
            <a:r>
              <a:rPr lang="en-GB" sz="2400" dirty="0">
                <a:latin typeface="Verdana" charset="0"/>
                <a:cs typeface="+mn-cs"/>
              </a:rPr>
              <a:t> </a:t>
            </a:r>
            <a:r>
              <a:rPr lang="en-GB" sz="2400" dirty="0" err="1">
                <a:latin typeface="Verdana" charset="0"/>
                <a:cs typeface="+mn-cs"/>
              </a:rPr>
              <a:t>prototyper</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opgavebeskrivelser</a:t>
            </a:r>
            <a:endParaRPr lang="en-GB" sz="2400" dirty="0">
              <a:latin typeface="Verdana" charset="0"/>
              <a:cs typeface="+mn-cs"/>
            </a:endParaRPr>
          </a:p>
          <a:p>
            <a:pPr marL="261938" indent="-261938" eaLnBrk="0" hangingPunct="0">
              <a:lnSpc>
                <a:spcPct val="130000"/>
              </a:lnSpc>
              <a:buFontTx/>
              <a:buChar char="•"/>
              <a:defRPr/>
            </a:pPr>
            <a:r>
              <a:rPr lang="en-GB" sz="2400" dirty="0">
                <a:latin typeface="Verdana" charset="0"/>
                <a:cs typeface="+mn-cs"/>
              </a:rPr>
              <a:t>Du </a:t>
            </a:r>
            <a:r>
              <a:rPr lang="en-GB" sz="2400" dirty="0" err="1">
                <a:latin typeface="Verdana" charset="0"/>
                <a:cs typeface="+mn-cs"/>
              </a:rPr>
              <a:t>bliver</a:t>
            </a:r>
            <a:r>
              <a:rPr lang="en-GB" sz="2400" dirty="0">
                <a:latin typeface="Verdana" charset="0"/>
                <a:cs typeface="+mn-cs"/>
              </a:rPr>
              <a:t> </a:t>
            </a:r>
            <a:r>
              <a:rPr lang="en-GB" sz="2400" dirty="0" err="1">
                <a:latin typeface="Verdana" charset="0"/>
                <a:cs typeface="+mn-cs"/>
              </a:rPr>
              <a:t>nødt</a:t>
            </a:r>
            <a:r>
              <a:rPr lang="en-GB" sz="2400" dirty="0">
                <a:latin typeface="Verdana" charset="0"/>
                <a:cs typeface="+mn-cs"/>
              </a:rPr>
              <a:t> </a:t>
            </a:r>
            <a:r>
              <a:rPr lang="en-GB" sz="2400" dirty="0" err="1">
                <a:latin typeface="Verdana" charset="0"/>
                <a:cs typeface="+mn-cs"/>
              </a:rPr>
              <a:t>til</a:t>
            </a:r>
            <a:r>
              <a:rPr lang="en-GB" sz="2400" dirty="0">
                <a:latin typeface="Verdana" charset="0"/>
                <a:cs typeface="+mn-cs"/>
              </a:rPr>
              <a:t> at </a:t>
            </a:r>
            <a:r>
              <a:rPr lang="en-GB" sz="2400" dirty="0" err="1">
                <a:latin typeface="Verdana" charset="0"/>
                <a:cs typeface="+mn-cs"/>
              </a:rPr>
              <a:t>gå</a:t>
            </a:r>
            <a:r>
              <a:rPr lang="en-GB" sz="2400" dirty="0">
                <a:latin typeface="Verdana" charset="0"/>
                <a:cs typeface="+mn-cs"/>
              </a:rPr>
              <a:t> </a:t>
            </a:r>
            <a:r>
              <a:rPr lang="en-GB" sz="2400" dirty="0" err="1">
                <a:latin typeface="Verdana" charset="0"/>
                <a:cs typeface="+mn-cs"/>
              </a:rPr>
              <a:t>på</a:t>
            </a:r>
            <a:r>
              <a:rPr lang="en-GB" sz="2400" dirty="0">
                <a:latin typeface="Verdana" charset="0"/>
                <a:cs typeface="+mn-cs"/>
              </a:rPr>
              <a:t> </a:t>
            </a:r>
            <a:r>
              <a:rPr lang="en-GB" sz="2400" dirty="0" err="1">
                <a:latin typeface="Verdana" charset="0"/>
                <a:cs typeface="+mn-cs"/>
              </a:rPr>
              <a:t>kompromis</a:t>
            </a:r>
            <a:r>
              <a:rPr lang="en-GB" sz="2400" dirty="0">
                <a:latin typeface="Verdana" charset="0"/>
                <a:cs typeface="+mn-cs"/>
              </a:rPr>
              <a:t> med de data, du </a:t>
            </a:r>
            <a:r>
              <a:rPr lang="en-GB" sz="2400" dirty="0" err="1">
                <a:latin typeface="Verdana" charset="0"/>
                <a:cs typeface="+mn-cs"/>
              </a:rPr>
              <a:t>indsamler</a:t>
            </a:r>
            <a:r>
              <a:rPr lang="en-GB" sz="2400" dirty="0">
                <a:latin typeface="Verdana" charset="0"/>
                <a:cs typeface="+mn-cs"/>
              </a:rPr>
              <a:t> </a:t>
            </a:r>
            <a:r>
              <a:rPr lang="en-GB" sz="2400" dirty="0" err="1">
                <a:latin typeface="Verdana" charset="0"/>
                <a:cs typeface="+mn-cs"/>
              </a:rPr>
              <a:t>og</a:t>
            </a:r>
            <a:r>
              <a:rPr lang="en-GB" sz="2400" dirty="0">
                <a:latin typeface="Verdana" charset="0"/>
                <a:cs typeface="+mn-cs"/>
              </a:rPr>
              <a:t> </a:t>
            </a:r>
            <a:r>
              <a:rPr lang="en-GB" sz="2400" dirty="0" err="1">
                <a:latin typeface="Verdana" charset="0"/>
                <a:cs typeface="+mn-cs"/>
              </a:rPr>
              <a:t>analysen</a:t>
            </a:r>
            <a:r>
              <a:rPr lang="en-GB" sz="2400" dirty="0">
                <a:latin typeface="Verdana" charset="0"/>
                <a:cs typeface="+mn-cs"/>
              </a:rPr>
              <a:t>, der </a:t>
            </a:r>
            <a:r>
              <a:rPr lang="en-GB" sz="2400" dirty="0" err="1">
                <a:latin typeface="Verdana" charset="0"/>
                <a:cs typeface="+mn-cs"/>
              </a:rPr>
              <a:t>skal</a:t>
            </a:r>
            <a:r>
              <a:rPr lang="en-GB" sz="2400" dirty="0">
                <a:latin typeface="Verdana" charset="0"/>
                <a:cs typeface="+mn-cs"/>
              </a:rPr>
              <a:t> </a:t>
            </a:r>
            <a:r>
              <a:rPr lang="en-GB" sz="2400" dirty="0" err="1">
                <a:latin typeface="Verdana" charset="0"/>
                <a:cs typeface="+mn-cs"/>
              </a:rPr>
              <a:t>gøres</a:t>
            </a:r>
            <a:r>
              <a:rPr lang="en-GB" sz="2400" dirty="0">
                <a:latin typeface="Verdana" charset="0"/>
                <a:cs typeface="+mn-cs"/>
              </a:rPr>
              <a:t>, men </a:t>
            </a:r>
            <a:r>
              <a:rPr lang="en-GB" sz="2400" dirty="0" err="1">
                <a:latin typeface="Verdana" charset="0"/>
                <a:cs typeface="+mn-cs"/>
              </a:rPr>
              <a:t>før</a:t>
            </a:r>
            <a:r>
              <a:rPr lang="en-GB" sz="2400" dirty="0">
                <a:latin typeface="Verdana" charset="0"/>
                <a:cs typeface="+mn-cs"/>
              </a:rPr>
              <a:t> du </a:t>
            </a:r>
            <a:r>
              <a:rPr lang="en-GB" sz="2400" dirty="0" err="1">
                <a:latin typeface="Verdana" charset="0"/>
                <a:cs typeface="+mn-cs"/>
              </a:rPr>
              <a:t>kan</a:t>
            </a:r>
            <a:r>
              <a:rPr lang="en-GB" sz="2400" dirty="0">
                <a:latin typeface="Verdana" charset="0"/>
                <a:cs typeface="+mn-cs"/>
              </a:rPr>
              <a:t> </a:t>
            </a:r>
            <a:r>
              <a:rPr lang="en-GB" sz="2400" dirty="0" err="1">
                <a:latin typeface="Verdana" charset="0"/>
                <a:cs typeface="+mn-cs"/>
              </a:rPr>
              <a:t>foretage</a:t>
            </a:r>
            <a:r>
              <a:rPr lang="en-GB" sz="2400" dirty="0">
                <a:latin typeface="Verdana" charset="0"/>
                <a:cs typeface="+mn-cs"/>
              </a:rPr>
              <a:t> </a:t>
            </a:r>
            <a:r>
              <a:rPr lang="en-GB" sz="2400" dirty="0" err="1">
                <a:latin typeface="Verdana" charset="0"/>
                <a:cs typeface="+mn-cs"/>
              </a:rPr>
              <a:t>fornuftige</a:t>
            </a:r>
            <a:r>
              <a:rPr lang="en-GB" sz="2400" dirty="0">
                <a:latin typeface="Verdana" charset="0"/>
                <a:cs typeface="+mn-cs"/>
              </a:rPr>
              <a:t> </a:t>
            </a:r>
            <a:r>
              <a:rPr lang="en-GB" sz="2400" dirty="0" err="1">
                <a:latin typeface="Verdana" charset="0"/>
                <a:cs typeface="+mn-cs"/>
              </a:rPr>
              <a:t>kompromiser</a:t>
            </a:r>
            <a:r>
              <a:rPr lang="en-GB" sz="2400" dirty="0">
                <a:latin typeface="Verdana" charset="0"/>
                <a:cs typeface="+mn-cs"/>
              </a:rPr>
              <a:t>, </a:t>
            </a:r>
            <a:r>
              <a:rPr lang="en-GB" sz="2400" dirty="0" err="1">
                <a:latin typeface="Verdana" charset="0"/>
                <a:cs typeface="+mn-cs"/>
              </a:rPr>
              <a:t>skal</a:t>
            </a:r>
            <a:r>
              <a:rPr lang="en-GB" sz="2400" dirty="0">
                <a:latin typeface="Verdana" charset="0"/>
                <a:cs typeface="+mn-cs"/>
              </a:rPr>
              <a:t> du vide, </a:t>
            </a:r>
            <a:r>
              <a:rPr lang="en-GB" sz="2400" dirty="0" err="1">
                <a:latin typeface="Verdana" charset="0"/>
                <a:cs typeface="+mn-cs"/>
              </a:rPr>
              <a:t>hvad</a:t>
            </a:r>
            <a:r>
              <a:rPr lang="en-GB" sz="2400" dirty="0">
                <a:latin typeface="Verdana" charset="0"/>
                <a:cs typeface="+mn-cs"/>
              </a:rPr>
              <a:t> </a:t>
            </a:r>
            <a:r>
              <a:rPr lang="en-GB" sz="2400" dirty="0" err="1">
                <a:latin typeface="Verdana" charset="0"/>
                <a:cs typeface="+mn-cs"/>
              </a:rPr>
              <a:t>det</a:t>
            </a:r>
            <a:r>
              <a:rPr lang="en-GB" sz="2400" dirty="0">
                <a:latin typeface="Verdana" charset="0"/>
                <a:cs typeface="+mn-cs"/>
              </a:rPr>
              <a:t> </a:t>
            </a:r>
            <a:r>
              <a:rPr lang="en-GB" sz="2400" dirty="0" err="1">
                <a:latin typeface="Verdana" charset="0"/>
                <a:cs typeface="+mn-cs"/>
              </a:rPr>
              <a:t>er</a:t>
            </a:r>
            <a:r>
              <a:rPr lang="en-GB" sz="2400" dirty="0">
                <a:latin typeface="Verdana" charset="0"/>
                <a:cs typeface="+mn-cs"/>
              </a:rPr>
              <a:t> du vil.</a:t>
            </a:r>
          </a:p>
          <a:p>
            <a:pPr marL="261938" indent="-261938" eaLnBrk="0" hangingPunct="0">
              <a:lnSpc>
                <a:spcPct val="130000"/>
              </a:lnSpc>
              <a:buFontTx/>
              <a:buChar char="•"/>
              <a:defRPr/>
            </a:pPr>
            <a:r>
              <a:rPr lang="en-GB" sz="2400" dirty="0" err="1">
                <a:latin typeface="Verdana" charset="0"/>
                <a:cs typeface="+mn-cs"/>
              </a:rPr>
              <a:t>Undersøg</a:t>
            </a:r>
            <a:r>
              <a:rPr lang="en-GB" sz="2400" dirty="0">
                <a:latin typeface="Verdana" charset="0"/>
                <a:cs typeface="+mn-cs"/>
              </a:rPr>
              <a:t> </a:t>
            </a:r>
            <a:r>
              <a:rPr lang="en-GB" sz="2400" dirty="0" err="1">
                <a:latin typeface="Verdana" charset="0"/>
                <a:cs typeface="+mn-cs"/>
              </a:rPr>
              <a:t>grundigt</a:t>
            </a:r>
            <a:r>
              <a:rPr lang="en-GB" sz="2400" dirty="0">
                <a:latin typeface="Verdana" charset="0"/>
                <a:cs typeface="+mn-cs"/>
              </a:rPr>
              <a:t>, </a:t>
            </a:r>
            <a:r>
              <a:rPr lang="en-GB" sz="2400" dirty="0" err="1">
                <a:latin typeface="Verdana" charset="0"/>
                <a:cs typeface="+mn-cs"/>
              </a:rPr>
              <a:t>hvordan</a:t>
            </a:r>
            <a:r>
              <a:rPr lang="en-GB" sz="2400" dirty="0">
                <a:latin typeface="Verdana" charset="0"/>
                <a:cs typeface="+mn-cs"/>
              </a:rPr>
              <a:t> du </a:t>
            </a:r>
            <a:r>
              <a:rPr lang="en-GB" sz="2400" dirty="0" err="1">
                <a:latin typeface="Verdana" charset="0"/>
                <a:cs typeface="+mn-cs"/>
              </a:rPr>
              <a:t>vil</a:t>
            </a:r>
            <a:r>
              <a:rPr lang="en-GB" sz="2400" dirty="0">
                <a:latin typeface="Verdana" charset="0"/>
                <a:cs typeface="+mn-cs"/>
              </a:rPr>
              <a:t> </a:t>
            </a:r>
            <a:r>
              <a:rPr lang="en-GB" sz="2400" dirty="0" err="1">
                <a:latin typeface="Verdana" charset="0"/>
                <a:cs typeface="+mn-cs"/>
              </a:rPr>
              <a:t>opsamle</a:t>
            </a:r>
            <a:r>
              <a:rPr lang="en-GB" sz="2400" dirty="0">
                <a:latin typeface="Verdana" charset="0"/>
                <a:cs typeface="+mn-cs"/>
              </a:rPr>
              <a:t> data.	</a:t>
            </a:r>
            <a:endParaRPr lang="en-US" sz="2400" dirty="0">
              <a:latin typeface="Verdana" charset="0"/>
              <a:cs typeface="+mn-cs"/>
            </a:endParaRPr>
          </a:p>
        </p:txBody>
      </p:sp>
    </p:spTree>
    <p:extLst>
      <p:ext uri="{BB962C8B-B14F-4D97-AF65-F5344CB8AC3E}">
        <p14:creationId xmlns:p14="http://schemas.microsoft.com/office/powerpoint/2010/main" val="315144236"/>
      </p:ext>
    </p:extLst>
  </p:cSld>
  <p:clrMapOvr>
    <a:masterClrMapping/>
  </p:clrMapOvr>
  <p:transition xmlns:p14="http://schemas.microsoft.com/office/powerpoint/2010/mai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p:cNvSpPr>
            <a:spLocks noGrp="1" noChangeArrowheads="1"/>
          </p:cNvSpPr>
          <p:nvPr>
            <p:ph type="title"/>
          </p:nvPr>
        </p:nvSpPr>
        <p:spPr>
          <a:xfrm>
            <a:off x="1419225" y="574675"/>
            <a:ext cx="6454775" cy="7683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smtClean="0">
                <a:latin typeface="Calibri" charset="0"/>
              </a:rPr>
              <a:t>Data fortolkning og analyse</a:t>
            </a:r>
            <a:endParaRPr lang="da-DK" noProof="0">
              <a:latin typeface="Calibri" charset="0"/>
            </a:endParaRPr>
          </a:p>
        </p:txBody>
      </p:sp>
      <p:sp>
        <p:nvSpPr>
          <p:cNvPr id="41986"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3174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174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174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174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1752" name="Rectangle 8"/>
          <p:cNvSpPr>
            <a:spLocks noChangeArrowheads="1"/>
          </p:cNvSpPr>
          <p:nvPr/>
        </p:nvSpPr>
        <p:spPr bwMode="auto">
          <a:xfrm>
            <a:off x="561975" y="1676400"/>
            <a:ext cx="80899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61938" indent="-261938" eaLnBrk="0" hangingPunct="0">
              <a:buFontTx/>
              <a:buChar char="•"/>
              <a:defRPr/>
            </a:pPr>
            <a:r>
              <a:rPr lang="en-US" sz="2800" dirty="0">
                <a:latin typeface="Verdana" charset="0"/>
                <a:cs typeface="+mn-cs"/>
              </a:rPr>
              <a:t>Start </a:t>
            </a:r>
            <a:r>
              <a:rPr lang="en-US" sz="2800" dirty="0" err="1">
                <a:latin typeface="Verdana" charset="0"/>
                <a:cs typeface="+mn-cs"/>
              </a:rPr>
              <a:t>hurtigt</a:t>
            </a:r>
            <a:r>
              <a:rPr lang="en-US" sz="2800" dirty="0">
                <a:latin typeface="Verdana" charset="0"/>
                <a:cs typeface="+mn-cs"/>
              </a:rPr>
              <a:t> </a:t>
            </a:r>
            <a:r>
              <a:rPr lang="en-US" sz="2800" dirty="0" err="1">
                <a:latin typeface="Verdana" charset="0"/>
                <a:cs typeface="+mn-cs"/>
              </a:rPr>
              <a:t>efter</a:t>
            </a:r>
            <a:r>
              <a:rPr lang="en-US" sz="2800" dirty="0">
                <a:latin typeface="Verdana" charset="0"/>
                <a:cs typeface="+mn-cs"/>
              </a:rPr>
              <a:t> </a:t>
            </a:r>
            <a:r>
              <a:rPr lang="en-US" sz="2800" dirty="0" err="1">
                <a:latin typeface="Verdana" charset="0"/>
                <a:cs typeface="+mn-cs"/>
              </a:rPr>
              <a:t>dataopsamlingen</a:t>
            </a:r>
            <a:endParaRPr lang="en-US" sz="2800" dirty="0">
              <a:latin typeface="Verdana" charset="0"/>
              <a:cs typeface="+mn-cs"/>
            </a:endParaRPr>
          </a:p>
          <a:p>
            <a:pPr marL="261938" indent="-261938" eaLnBrk="0" hangingPunct="0">
              <a:buFontTx/>
              <a:buChar char="•"/>
              <a:defRPr/>
            </a:pPr>
            <a:endParaRPr lang="en-US" sz="2800" dirty="0">
              <a:latin typeface="Verdana" charset="0"/>
              <a:cs typeface="+mn-cs"/>
            </a:endParaRPr>
          </a:p>
          <a:p>
            <a:pPr marL="261938" indent="-261938" eaLnBrk="0" hangingPunct="0">
              <a:buFontTx/>
              <a:buChar char="•"/>
              <a:defRPr/>
            </a:pPr>
            <a:r>
              <a:rPr lang="en-US" sz="2800" dirty="0" err="1">
                <a:latin typeface="Verdana" charset="0"/>
                <a:cs typeface="+mn-cs"/>
              </a:rPr>
              <a:t>Indledende</a:t>
            </a:r>
            <a:r>
              <a:rPr lang="en-US" sz="2800" dirty="0">
                <a:latin typeface="Verdana" charset="0"/>
                <a:cs typeface="+mn-cs"/>
              </a:rPr>
              <a:t> </a:t>
            </a:r>
            <a:r>
              <a:rPr lang="en-US" sz="2800" dirty="0" err="1">
                <a:latin typeface="Verdana" charset="0"/>
                <a:cs typeface="+mn-cs"/>
              </a:rPr>
              <a:t>fortolkning</a:t>
            </a:r>
            <a:r>
              <a:rPr lang="en-US" sz="2800" dirty="0">
                <a:latin typeface="Verdana" charset="0"/>
                <a:cs typeface="+mn-cs"/>
              </a:rPr>
              <a:t> </a:t>
            </a:r>
            <a:r>
              <a:rPr lang="en-US" sz="2800" dirty="0" err="1">
                <a:latin typeface="Verdana" charset="0"/>
                <a:cs typeface="+mn-cs"/>
              </a:rPr>
              <a:t>før</a:t>
            </a:r>
            <a:r>
              <a:rPr lang="en-US" sz="2800" dirty="0">
                <a:latin typeface="Verdana" charset="0"/>
                <a:cs typeface="+mn-cs"/>
              </a:rPr>
              <a:t> </a:t>
            </a:r>
            <a:r>
              <a:rPr lang="en-US" sz="2800" dirty="0" err="1">
                <a:latin typeface="Verdana" charset="0"/>
                <a:cs typeface="+mn-cs"/>
              </a:rPr>
              <a:t>dybere</a:t>
            </a:r>
            <a:r>
              <a:rPr lang="en-US" sz="2800" dirty="0">
                <a:latin typeface="Verdana" charset="0"/>
                <a:cs typeface="+mn-cs"/>
              </a:rPr>
              <a:t> </a:t>
            </a:r>
            <a:r>
              <a:rPr lang="en-US" sz="2800" dirty="0" err="1">
                <a:latin typeface="Verdana" charset="0"/>
                <a:cs typeface="+mn-cs"/>
              </a:rPr>
              <a:t>analyse</a:t>
            </a:r>
            <a:endParaRPr lang="en-US" sz="2800" dirty="0">
              <a:latin typeface="Verdana" charset="0"/>
              <a:cs typeface="+mn-cs"/>
            </a:endParaRPr>
          </a:p>
          <a:p>
            <a:pPr marL="261938" indent="-261938" eaLnBrk="0" hangingPunct="0">
              <a:buFontTx/>
              <a:buChar char="•"/>
              <a:defRPr/>
            </a:pPr>
            <a:endParaRPr lang="en-US" sz="2800" dirty="0">
              <a:latin typeface="Verdana" charset="0"/>
              <a:cs typeface="+mn-cs"/>
            </a:endParaRPr>
          </a:p>
          <a:p>
            <a:pPr marL="261938" indent="-261938" eaLnBrk="0" hangingPunct="0">
              <a:buFontTx/>
              <a:buChar char="•"/>
              <a:defRPr/>
            </a:pPr>
            <a:r>
              <a:rPr lang="en-US" sz="2800" dirty="0" err="1">
                <a:latin typeface="Verdana" charset="0"/>
                <a:cs typeface="+mn-cs"/>
              </a:rPr>
              <a:t>Forskellige</a:t>
            </a:r>
            <a:r>
              <a:rPr lang="en-US" sz="2800" dirty="0">
                <a:latin typeface="Verdana" charset="0"/>
                <a:cs typeface="+mn-cs"/>
              </a:rPr>
              <a:t> </a:t>
            </a:r>
            <a:r>
              <a:rPr lang="en-US" sz="2800" dirty="0" err="1">
                <a:latin typeface="Verdana" charset="0"/>
                <a:cs typeface="+mn-cs"/>
              </a:rPr>
              <a:t>tilgange</a:t>
            </a:r>
            <a:r>
              <a:rPr lang="en-US" sz="2800" dirty="0">
                <a:latin typeface="Verdana" charset="0"/>
                <a:cs typeface="+mn-cs"/>
              </a:rPr>
              <a:t> </a:t>
            </a:r>
            <a:r>
              <a:rPr lang="en-US" sz="2800" dirty="0" err="1">
                <a:latin typeface="Verdana" charset="0"/>
                <a:cs typeface="+mn-cs"/>
              </a:rPr>
              <a:t>fremhæver</a:t>
            </a:r>
            <a:r>
              <a:rPr lang="en-US" sz="2800" dirty="0">
                <a:latin typeface="Verdana" charset="0"/>
                <a:cs typeface="+mn-cs"/>
              </a:rPr>
              <a:t> </a:t>
            </a:r>
            <a:r>
              <a:rPr lang="en-US" sz="2800" dirty="0" err="1">
                <a:latin typeface="Verdana" charset="0"/>
                <a:cs typeface="+mn-cs"/>
              </a:rPr>
              <a:t>forskellige</a:t>
            </a:r>
            <a:r>
              <a:rPr lang="en-US" sz="2800" dirty="0">
                <a:latin typeface="Verdana" charset="0"/>
                <a:cs typeface="+mn-cs"/>
              </a:rPr>
              <a:t> </a:t>
            </a:r>
            <a:r>
              <a:rPr lang="en-US" sz="2800" dirty="0" err="1">
                <a:latin typeface="Verdana" charset="0"/>
                <a:cs typeface="+mn-cs"/>
              </a:rPr>
              <a:t>elementer</a:t>
            </a:r>
            <a:r>
              <a:rPr lang="en-US" sz="2800" dirty="0">
                <a:latin typeface="Verdana" charset="0"/>
                <a:cs typeface="+mn-cs"/>
              </a:rPr>
              <a:t>, </a:t>
            </a:r>
            <a:r>
              <a:rPr lang="en-US" sz="2800" dirty="0" err="1">
                <a:latin typeface="Verdana" charset="0"/>
                <a:cs typeface="+mn-cs"/>
              </a:rPr>
              <a:t>f.eks</a:t>
            </a:r>
            <a:r>
              <a:rPr lang="en-US" sz="2800" dirty="0">
                <a:latin typeface="Verdana" charset="0"/>
                <a:cs typeface="+mn-cs"/>
              </a:rPr>
              <a:t>. </a:t>
            </a:r>
            <a:r>
              <a:rPr lang="en-US" sz="2800" dirty="0" err="1">
                <a:latin typeface="Verdana" charset="0"/>
                <a:cs typeface="+mn-cs"/>
              </a:rPr>
              <a:t>klassediagrammer</a:t>
            </a:r>
            <a:r>
              <a:rPr lang="en-US" sz="2800" dirty="0">
                <a:latin typeface="Verdana" charset="0"/>
                <a:cs typeface="+mn-cs"/>
              </a:rPr>
              <a:t> for </a:t>
            </a:r>
            <a:r>
              <a:rPr lang="en-US" sz="2800" dirty="0" err="1">
                <a:latin typeface="Verdana" charset="0"/>
                <a:cs typeface="+mn-cs"/>
              </a:rPr>
              <a:t>objektorienterede</a:t>
            </a:r>
            <a:r>
              <a:rPr lang="en-US" sz="2800" dirty="0">
                <a:latin typeface="Verdana" charset="0"/>
                <a:cs typeface="+mn-cs"/>
              </a:rPr>
              <a:t> </a:t>
            </a:r>
            <a:r>
              <a:rPr lang="en-US" sz="2800" dirty="0" err="1">
                <a:latin typeface="Verdana" charset="0"/>
                <a:cs typeface="+mn-cs"/>
              </a:rPr>
              <a:t>systemer</a:t>
            </a:r>
            <a:r>
              <a:rPr lang="en-US" sz="2800" dirty="0">
                <a:latin typeface="Verdana" charset="0"/>
                <a:cs typeface="+mn-cs"/>
              </a:rPr>
              <a:t>.</a:t>
            </a:r>
          </a:p>
        </p:txBody>
      </p:sp>
    </p:spTree>
    <p:extLst>
      <p:ext uri="{BB962C8B-B14F-4D97-AF65-F5344CB8AC3E}">
        <p14:creationId xmlns:p14="http://schemas.microsoft.com/office/powerpoint/2010/main" val="514288183"/>
      </p:ext>
    </p:extLst>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6"/>
          <p:cNvSpPr>
            <a:spLocks noGrp="1" noChangeArrowheads="1"/>
          </p:cNvSpPr>
          <p:nvPr>
            <p:ph type="title"/>
          </p:nvPr>
        </p:nvSpPr>
        <p:spPr>
          <a:xfrm>
            <a:off x="2301875" y="574675"/>
            <a:ext cx="4668838" cy="768350"/>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noProof="0" smtClean="0">
                <a:latin typeface="Calibri" charset="0"/>
              </a:rPr>
              <a:t>Opgavebeskrivelser</a:t>
            </a:r>
            <a:endParaRPr lang="da-DK" noProof="0">
              <a:latin typeface="Calibri" charset="0"/>
            </a:endParaRPr>
          </a:p>
        </p:txBody>
      </p:sp>
      <p:sp>
        <p:nvSpPr>
          <p:cNvPr id="43010"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3277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277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277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277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2776" name="Rectangle 8"/>
          <p:cNvSpPr>
            <a:spLocks noChangeArrowheads="1"/>
          </p:cNvSpPr>
          <p:nvPr/>
        </p:nvSpPr>
        <p:spPr bwMode="auto">
          <a:xfrm>
            <a:off x="703263" y="1600200"/>
            <a:ext cx="808831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61938" indent="-261938" eaLnBrk="0" hangingPunct="0">
              <a:buFontTx/>
              <a:buChar char="•"/>
              <a:defRPr/>
            </a:pPr>
            <a:r>
              <a:rPr lang="en-US" sz="2400" dirty="0" err="1">
                <a:latin typeface="Verdana" charset="0"/>
                <a:cs typeface="+mn-cs"/>
              </a:rPr>
              <a:t>Scenarier</a:t>
            </a:r>
            <a:endParaRPr lang="en-US" sz="2400" dirty="0">
              <a:latin typeface="Verdana" charset="0"/>
              <a:cs typeface="+mn-cs"/>
            </a:endParaRPr>
          </a:p>
          <a:p>
            <a:pPr marL="906463" lvl="1" indent="-369888" eaLnBrk="0" hangingPunct="0">
              <a:buFont typeface="Verdana" charset="0"/>
              <a:buChar char="―"/>
              <a:defRPr/>
            </a:pPr>
            <a:r>
              <a:rPr lang="en-US" sz="2400" dirty="0">
                <a:latin typeface="Verdana" charset="0"/>
                <a:cs typeface="+mn-cs"/>
              </a:rPr>
              <a:t>En </a:t>
            </a:r>
            <a:r>
              <a:rPr lang="en-US" sz="2400" dirty="0" err="1">
                <a:latin typeface="Verdana" charset="0"/>
                <a:cs typeface="+mn-cs"/>
              </a:rPr>
              <a:t>uformel</a:t>
            </a:r>
            <a:r>
              <a:rPr lang="en-US" sz="2400" dirty="0">
                <a:latin typeface="Verdana" charset="0"/>
                <a:cs typeface="+mn-cs"/>
              </a:rPr>
              <a:t> </a:t>
            </a:r>
            <a:r>
              <a:rPr lang="en-US" sz="2400" dirty="0" err="1">
                <a:latin typeface="Verdana" charset="0"/>
                <a:cs typeface="+mn-cs"/>
              </a:rPr>
              <a:t>historiefortælling</a:t>
            </a:r>
            <a:r>
              <a:rPr lang="en-US" sz="2400" dirty="0">
                <a:latin typeface="Verdana" charset="0"/>
                <a:cs typeface="+mn-cs"/>
              </a:rPr>
              <a:t>, </a:t>
            </a:r>
            <a:r>
              <a:rPr lang="en-US" sz="2400" dirty="0" err="1">
                <a:latin typeface="Verdana" charset="0"/>
                <a:cs typeface="+mn-cs"/>
              </a:rPr>
              <a:t>simpel</a:t>
            </a:r>
            <a:r>
              <a:rPr lang="en-US" sz="2400" dirty="0">
                <a:latin typeface="Verdana" charset="0"/>
                <a:cs typeface="+mn-cs"/>
              </a:rPr>
              <a:t>, </a:t>
            </a:r>
            <a:r>
              <a:rPr lang="en-US" sz="2400" dirty="0" err="1">
                <a:latin typeface="Verdana" charset="0"/>
                <a:cs typeface="+mn-cs"/>
              </a:rPr>
              <a:t>naturlig</a:t>
            </a:r>
            <a:r>
              <a:rPr lang="en-US" sz="2400" dirty="0">
                <a:latin typeface="Verdana" charset="0"/>
                <a:cs typeface="+mn-cs"/>
              </a:rPr>
              <a:t>, </a:t>
            </a:r>
            <a:r>
              <a:rPr lang="en-US" sz="2400" dirty="0" err="1">
                <a:latin typeface="Verdana" charset="0"/>
                <a:cs typeface="+mn-cs"/>
              </a:rPr>
              <a:t>personlig</a:t>
            </a:r>
            <a:r>
              <a:rPr lang="en-US" sz="2400" dirty="0">
                <a:latin typeface="Verdana" charset="0"/>
                <a:cs typeface="+mn-cs"/>
              </a:rPr>
              <a:t> </a:t>
            </a:r>
            <a:r>
              <a:rPr lang="en-US" sz="2400" dirty="0" err="1">
                <a:latin typeface="Verdana" charset="0"/>
                <a:cs typeface="+mn-cs"/>
              </a:rPr>
              <a:t>og</a:t>
            </a:r>
            <a:r>
              <a:rPr lang="en-US" sz="2400" dirty="0">
                <a:latin typeface="Verdana" charset="0"/>
                <a:cs typeface="+mn-cs"/>
              </a:rPr>
              <a:t> </a:t>
            </a:r>
            <a:r>
              <a:rPr lang="en-US" sz="2400" dirty="0" err="1">
                <a:latin typeface="Verdana" charset="0"/>
                <a:cs typeface="+mn-cs"/>
              </a:rPr>
              <a:t>ikke</a:t>
            </a:r>
            <a:r>
              <a:rPr lang="en-US" sz="2400" dirty="0">
                <a:latin typeface="Verdana" charset="0"/>
                <a:cs typeface="+mn-cs"/>
              </a:rPr>
              <a:t> </a:t>
            </a:r>
            <a:r>
              <a:rPr lang="en-US" sz="2400" dirty="0" err="1">
                <a:latin typeface="Verdana" charset="0"/>
                <a:cs typeface="+mn-cs"/>
              </a:rPr>
              <a:t>generalisérbar</a:t>
            </a:r>
            <a:endParaRPr lang="en-US" sz="2400" dirty="0">
              <a:latin typeface="Verdana" charset="0"/>
              <a:cs typeface="+mn-cs"/>
            </a:endParaRPr>
          </a:p>
          <a:p>
            <a:pPr marL="906463" lvl="1" indent="-369888" eaLnBrk="0" hangingPunct="0">
              <a:defRPr/>
            </a:pPr>
            <a:endParaRPr lang="en-US" sz="700" dirty="0">
              <a:latin typeface="Verdana" charset="0"/>
              <a:cs typeface="+mn-cs"/>
            </a:endParaRPr>
          </a:p>
          <a:p>
            <a:pPr marL="261938" indent="-261938" eaLnBrk="0" hangingPunct="0">
              <a:buFontTx/>
              <a:buChar char="•"/>
              <a:defRPr/>
            </a:pPr>
            <a:r>
              <a:rPr lang="en-US" sz="2400" dirty="0">
                <a:latin typeface="Verdana" charset="0"/>
                <a:cs typeface="+mn-cs"/>
              </a:rPr>
              <a:t>Use cases</a:t>
            </a:r>
          </a:p>
          <a:p>
            <a:pPr marL="906463" lvl="1" indent="-369888" eaLnBrk="0" hangingPunct="0">
              <a:buFontTx/>
              <a:buChar char="—"/>
              <a:defRPr/>
            </a:pPr>
            <a:r>
              <a:rPr lang="en-US" sz="2400" dirty="0" err="1" smtClean="0">
                <a:latin typeface="Verdana" charset="0"/>
                <a:cs typeface="+mn-cs"/>
              </a:rPr>
              <a:t>Fokus</a:t>
            </a:r>
            <a:r>
              <a:rPr lang="en-US" sz="2400" dirty="0" smtClean="0">
                <a:latin typeface="Verdana" charset="0"/>
                <a:cs typeface="+mn-cs"/>
              </a:rPr>
              <a:t> </a:t>
            </a:r>
            <a:r>
              <a:rPr lang="en-US" sz="2400" dirty="0" err="1" smtClean="0">
                <a:latin typeface="Verdana" charset="0"/>
                <a:cs typeface="+mn-cs"/>
              </a:rPr>
              <a:t>er</a:t>
            </a:r>
            <a:r>
              <a:rPr lang="en-US" sz="2400" dirty="0" smtClean="0">
                <a:latin typeface="Verdana" charset="0"/>
                <a:cs typeface="+mn-cs"/>
              </a:rPr>
              <a:t> </a:t>
            </a:r>
            <a:r>
              <a:rPr lang="en-US" sz="2400" dirty="0" err="1" smtClean="0">
                <a:latin typeface="Verdana" charset="0"/>
                <a:cs typeface="+mn-cs"/>
              </a:rPr>
              <a:t>brugermål</a:t>
            </a:r>
            <a:r>
              <a:rPr lang="en-US" sz="2400" dirty="0" smtClean="0">
                <a:latin typeface="Verdana" charset="0"/>
                <a:cs typeface="+mn-cs"/>
              </a:rPr>
              <a:t> – </a:t>
            </a:r>
            <a:r>
              <a:rPr lang="en-US" sz="2400" dirty="0" err="1" smtClean="0">
                <a:latin typeface="Verdana" charset="0"/>
                <a:cs typeface="+mn-cs"/>
              </a:rPr>
              <a:t>særligt</a:t>
            </a:r>
            <a:r>
              <a:rPr lang="en-US" sz="2400" dirty="0" smtClean="0">
                <a:latin typeface="Verdana" charset="0"/>
                <a:cs typeface="+mn-cs"/>
              </a:rPr>
              <a:t> </a:t>
            </a:r>
            <a:r>
              <a:rPr lang="en-US" sz="2400" dirty="0" err="1" smtClean="0">
                <a:latin typeface="Verdana" charset="0"/>
                <a:cs typeface="+mn-cs"/>
              </a:rPr>
              <a:t>betones</a:t>
            </a:r>
            <a:r>
              <a:rPr lang="en-US" sz="2400" dirty="0" smtClean="0">
                <a:latin typeface="Verdana" charset="0"/>
                <a:cs typeface="+mn-cs"/>
              </a:rPr>
              <a:t>  </a:t>
            </a:r>
            <a:r>
              <a:rPr lang="en-US" sz="2400" dirty="0" err="1">
                <a:latin typeface="Verdana" charset="0"/>
                <a:cs typeface="+mn-cs"/>
              </a:rPr>
              <a:t>interaktion</a:t>
            </a:r>
            <a:r>
              <a:rPr lang="en-US" sz="2400" dirty="0">
                <a:latin typeface="Verdana" charset="0"/>
                <a:cs typeface="+mn-cs"/>
              </a:rPr>
              <a:t> </a:t>
            </a:r>
            <a:r>
              <a:rPr lang="en-US" sz="2400" dirty="0" err="1" smtClean="0">
                <a:latin typeface="Verdana" charset="0"/>
                <a:cs typeface="+mn-cs"/>
              </a:rPr>
              <a:t>mellem</a:t>
            </a:r>
            <a:r>
              <a:rPr lang="en-US" sz="2400" dirty="0" smtClean="0">
                <a:latin typeface="Verdana" charset="0"/>
                <a:cs typeface="+mn-cs"/>
              </a:rPr>
              <a:t> </a:t>
            </a:r>
            <a:r>
              <a:rPr lang="en-US" sz="2400" dirty="0" err="1" smtClean="0">
                <a:latin typeface="Verdana" charset="0"/>
                <a:cs typeface="+mn-cs"/>
              </a:rPr>
              <a:t>bruger</a:t>
            </a:r>
            <a:r>
              <a:rPr lang="en-US" sz="2400" dirty="0" smtClean="0">
                <a:latin typeface="Verdana" charset="0"/>
                <a:cs typeface="+mn-cs"/>
              </a:rPr>
              <a:t> </a:t>
            </a:r>
            <a:r>
              <a:rPr lang="en-US" sz="2400" dirty="0" err="1" smtClean="0">
                <a:latin typeface="Verdana" charset="0"/>
                <a:cs typeface="+mn-cs"/>
              </a:rPr>
              <a:t>og</a:t>
            </a:r>
            <a:r>
              <a:rPr lang="en-US" sz="2400" dirty="0" smtClean="0">
                <a:latin typeface="Verdana" charset="0"/>
                <a:cs typeface="+mn-cs"/>
              </a:rPr>
              <a:t> system</a:t>
            </a:r>
            <a:endParaRPr lang="en-US" sz="2400" dirty="0">
              <a:latin typeface="Verdana" charset="0"/>
              <a:cs typeface="+mn-cs"/>
            </a:endParaRPr>
          </a:p>
          <a:p>
            <a:pPr marL="906463" lvl="1" indent="-369888" eaLnBrk="0" hangingPunct="0">
              <a:buFontTx/>
              <a:buChar char="—"/>
              <a:defRPr/>
            </a:pPr>
            <a:r>
              <a:rPr lang="en-US" sz="2400" dirty="0" err="1">
                <a:latin typeface="Verdana" charset="0"/>
                <a:cs typeface="+mn-cs"/>
              </a:rPr>
              <a:t>antager</a:t>
            </a:r>
            <a:r>
              <a:rPr lang="en-US" sz="2400" dirty="0">
                <a:latin typeface="Verdana" charset="0"/>
                <a:cs typeface="+mn-cs"/>
              </a:rPr>
              <a:t> en </a:t>
            </a:r>
            <a:r>
              <a:rPr lang="en-US" sz="2400" dirty="0" err="1">
                <a:latin typeface="Verdana" charset="0"/>
                <a:cs typeface="+mn-cs"/>
              </a:rPr>
              <a:t>detaljeret</a:t>
            </a:r>
            <a:r>
              <a:rPr lang="en-US" sz="2400" dirty="0">
                <a:latin typeface="Verdana" charset="0"/>
                <a:cs typeface="+mn-cs"/>
              </a:rPr>
              <a:t> </a:t>
            </a:r>
            <a:r>
              <a:rPr lang="en-US" sz="2400" dirty="0" err="1">
                <a:latin typeface="Verdana" charset="0"/>
                <a:cs typeface="+mn-cs"/>
              </a:rPr>
              <a:t>forståelse</a:t>
            </a:r>
            <a:r>
              <a:rPr lang="en-US" sz="2400" dirty="0">
                <a:latin typeface="Verdana" charset="0"/>
                <a:cs typeface="+mn-cs"/>
              </a:rPr>
              <a:t> </a:t>
            </a:r>
            <a:r>
              <a:rPr lang="en-US" sz="2400" dirty="0" err="1">
                <a:latin typeface="Verdana" charset="0"/>
                <a:cs typeface="+mn-cs"/>
              </a:rPr>
              <a:t>af</a:t>
            </a:r>
            <a:r>
              <a:rPr lang="en-US" sz="2400" dirty="0">
                <a:latin typeface="Verdana" charset="0"/>
                <a:cs typeface="+mn-cs"/>
              </a:rPr>
              <a:t> </a:t>
            </a:r>
            <a:r>
              <a:rPr lang="en-US" sz="2400" dirty="0" err="1">
                <a:latin typeface="Verdana" charset="0"/>
                <a:cs typeface="+mn-cs"/>
              </a:rPr>
              <a:t>interaktionen</a:t>
            </a:r>
            <a:endParaRPr lang="en-US" sz="2400" dirty="0">
              <a:latin typeface="Verdana" charset="0"/>
              <a:cs typeface="+mn-cs"/>
            </a:endParaRPr>
          </a:p>
          <a:p>
            <a:pPr marL="906463" lvl="1" indent="-369888" eaLnBrk="0" hangingPunct="0">
              <a:buFontTx/>
              <a:buChar char="—"/>
              <a:defRPr/>
            </a:pPr>
            <a:endParaRPr lang="en-US" sz="700" dirty="0">
              <a:latin typeface="Verdana" charset="0"/>
              <a:cs typeface="+mn-cs"/>
            </a:endParaRPr>
          </a:p>
          <a:p>
            <a:pPr marL="261938" indent="-261938" eaLnBrk="0" hangingPunct="0">
              <a:buFontTx/>
              <a:buChar char="•"/>
              <a:defRPr/>
            </a:pPr>
            <a:r>
              <a:rPr lang="en-US" sz="2400" dirty="0" err="1">
                <a:latin typeface="Verdana" charset="0"/>
                <a:cs typeface="+mn-cs"/>
              </a:rPr>
              <a:t>Essentielle</a:t>
            </a:r>
            <a:r>
              <a:rPr lang="en-US" sz="2400" dirty="0">
                <a:latin typeface="Verdana" charset="0"/>
                <a:cs typeface="+mn-cs"/>
              </a:rPr>
              <a:t> use cases</a:t>
            </a:r>
          </a:p>
          <a:p>
            <a:pPr marL="906463" lvl="1" indent="-369888" eaLnBrk="0" hangingPunct="0">
              <a:buFontTx/>
              <a:buChar char="—"/>
              <a:defRPr/>
            </a:pPr>
            <a:r>
              <a:rPr lang="en-US" sz="2400" dirty="0" err="1">
                <a:latin typeface="Verdana" charset="0"/>
                <a:cs typeface="+mn-cs"/>
              </a:rPr>
              <a:t>abstraherer</a:t>
            </a:r>
            <a:r>
              <a:rPr lang="en-US" sz="2400" dirty="0">
                <a:latin typeface="Verdana" charset="0"/>
                <a:cs typeface="+mn-cs"/>
              </a:rPr>
              <a:t> </a:t>
            </a:r>
            <a:r>
              <a:rPr lang="en-US" sz="2400" dirty="0" err="1">
                <a:latin typeface="Verdana" charset="0"/>
                <a:cs typeface="+mn-cs"/>
              </a:rPr>
              <a:t>fra</a:t>
            </a:r>
            <a:r>
              <a:rPr lang="en-US" sz="2400" dirty="0">
                <a:latin typeface="Verdana" charset="0"/>
                <a:cs typeface="+mn-cs"/>
              </a:rPr>
              <a:t> </a:t>
            </a:r>
            <a:r>
              <a:rPr lang="en-US" sz="2400" dirty="0" err="1">
                <a:latin typeface="Verdana" charset="0"/>
                <a:cs typeface="+mn-cs"/>
              </a:rPr>
              <a:t>detaljerne</a:t>
            </a:r>
            <a:endParaRPr lang="en-US" sz="2400" dirty="0">
              <a:latin typeface="Verdana" charset="0"/>
              <a:cs typeface="+mn-cs"/>
            </a:endParaRPr>
          </a:p>
          <a:p>
            <a:pPr marL="906463" lvl="1" indent="-369888" eaLnBrk="0" hangingPunct="0">
              <a:buFontTx/>
              <a:buChar char="—"/>
              <a:defRPr/>
            </a:pPr>
            <a:r>
              <a:rPr lang="en-US" sz="2400" dirty="0" err="1">
                <a:latin typeface="Verdana" charset="0"/>
                <a:cs typeface="+mn-cs"/>
              </a:rPr>
              <a:t>har</a:t>
            </a:r>
            <a:r>
              <a:rPr lang="en-US" sz="2400" dirty="0">
                <a:latin typeface="Verdana" charset="0"/>
                <a:cs typeface="+mn-cs"/>
              </a:rPr>
              <a:t> </a:t>
            </a:r>
            <a:r>
              <a:rPr lang="en-US" sz="2400" dirty="0" err="1">
                <a:latin typeface="Verdana" charset="0"/>
                <a:cs typeface="+mn-cs"/>
              </a:rPr>
              <a:t>ikke</a:t>
            </a:r>
            <a:r>
              <a:rPr lang="en-US" sz="2400" dirty="0">
                <a:latin typeface="Verdana" charset="0"/>
                <a:cs typeface="+mn-cs"/>
              </a:rPr>
              <a:t> de </a:t>
            </a:r>
            <a:r>
              <a:rPr lang="en-US" sz="2400" dirty="0" err="1">
                <a:latin typeface="Verdana" charset="0"/>
                <a:cs typeface="+mn-cs"/>
              </a:rPr>
              <a:t>samme</a:t>
            </a:r>
            <a:r>
              <a:rPr lang="en-US" sz="2400" dirty="0">
                <a:latin typeface="Verdana" charset="0"/>
                <a:cs typeface="+mn-cs"/>
              </a:rPr>
              <a:t> </a:t>
            </a:r>
            <a:r>
              <a:rPr lang="en-US" sz="2400" dirty="0" err="1">
                <a:latin typeface="Verdana" charset="0"/>
                <a:cs typeface="+mn-cs"/>
              </a:rPr>
              <a:t>antagelser</a:t>
            </a:r>
            <a:r>
              <a:rPr lang="en-US" sz="2400" dirty="0">
                <a:latin typeface="Verdana" charset="0"/>
                <a:cs typeface="+mn-cs"/>
              </a:rPr>
              <a:t> </a:t>
            </a:r>
            <a:r>
              <a:rPr lang="en-US" sz="2400" dirty="0" err="1">
                <a:latin typeface="Verdana" charset="0"/>
                <a:cs typeface="+mn-cs"/>
              </a:rPr>
              <a:t>som</a:t>
            </a:r>
            <a:r>
              <a:rPr lang="en-US" sz="2400" dirty="0">
                <a:latin typeface="Verdana" charset="0"/>
                <a:cs typeface="+mn-cs"/>
              </a:rPr>
              <a:t> use cases</a:t>
            </a:r>
          </a:p>
          <a:p>
            <a:pPr marL="261938" indent="-261938" eaLnBrk="0" hangingPunct="0">
              <a:defRPr/>
            </a:pPr>
            <a:endParaRPr lang="en-US" sz="2400" dirty="0">
              <a:latin typeface="Verdana" charset="0"/>
              <a:cs typeface="+mn-cs"/>
            </a:endParaRPr>
          </a:p>
        </p:txBody>
      </p:sp>
    </p:spTree>
    <p:extLst>
      <p:ext uri="{BB962C8B-B14F-4D97-AF65-F5344CB8AC3E}">
        <p14:creationId xmlns:p14="http://schemas.microsoft.com/office/powerpoint/2010/main" val="190481943"/>
      </p:ext>
    </p:extLst>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Aktivitet (15 min)</a:t>
            </a:r>
            <a:endParaRPr lang="da-DK" dirty="0"/>
          </a:p>
        </p:txBody>
      </p:sp>
      <p:sp>
        <p:nvSpPr>
          <p:cNvPr id="3" name="Pladsholder til indhold 2"/>
          <p:cNvSpPr>
            <a:spLocks noGrp="1"/>
          </p:cNvSpPr>
          <p:nvPr>
            <p:ph idx="1"/>
          </p:nvPr>
        </p:nvSpPr>
        <p:spPr/>
        <p:txBody>
          <a:bodyPr/>
          <a:lstStyle/>
          <a:p>
            <a:r>
              <a:rPr lang="da-DK" dirty="0" smtClean="0"/>
              <a:t>Vælg enten at:</a:t>
            </a:r>
          </a:p>
          <a:p>
            <a:pPr lvl="1"/>
            <a:r>
              <a:rPr lang="da-DK" dirty="0" smtClean="0"/>
              <a:t>Lave et scenarie for et bordbookingsystem</a:t>
            </a:r>
          </a:p>
          <a:p>
            <a:pPr lvl="1"/>
            <a:r>
              <a:rPr lang="da-DK" dirty="0" smtClean="0"/>
              <a:t>Lave nogle </a:t>
            </a:r>
            <a:r>
              <a:rPr lang="da-DK" dirty="0" err="1" smtClean="0"/>
              <a:t>use</a:t>
            </a:r>
            <a:r>
              <a:rPr lang="da-DK" dirty="0" smtClean="0"/>
              <a:t>-cases for et bordbookingsystem</a:t>
            </a:r>
            <a:endParaRPr lang="da-DK" dirty="0"/>
          </a:p>
        </p:txBody>
      </p:sp>
    </p:spTree>
    <p:extLst>
      <p:ext uri="{BB962C8B-B14F-4D97-AF65-F5344CB8AC3E}">
        <p14:creationId xmlns:p14="http://schemas.microsoft.com/office/powerpoint/2010/main" val="3760279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2"/>
          <a:stretch>
            <a:fillRect/>
          </a:stretch>
        </p:blipFill>
        <p:spPr>
          <a:xfrm>
            <a:off x="4997392" y="1536700"/>
            <a:ext cx="3733800" cy="3771900"/>
          </a:xfrm>
          <a:prstGeom prst="rect">
            <a:avLst/>
          </a:prstGeom>
        </p:spPr>
      </p:pic>
      <p:pic>
        <p:nvPicPr>
          <p:cNvPr id="5" name="Billede 4"/>
          <p:cNvPicPr>
            <a:picLocks noChangeAspect="1"/>
          </p:cNvPicPr>
          <p:nvPr/>
        </p:nvPicPr>
        <p:blipFill>
          <a:blip r:embed="rId3"/>
          <a:stretch>
            <a:fillRect/>
          </a:stretch>
        </p:blipFill>
        <p:spPr>
          <a:xfrm>
            <a:off x="367585" y="1447800"/>
            <a:ext cx="3886200" cy="3962400"/>
          </a:xfrm>
          <a:prstGeom prst="rect">
            <a:avLst/>
          </a:prstGeom>
        </p:spPr>
      </p:pic>
    </p:spTree>
    <p:extLst>
      <p:ext uri="{BB962C8B-B14F-4D97-AF65-F5344CB8AC3E}">
        <p14:creationId xmlns:p14="http://schemas.microsoft.com/office/powerpoint/2010/main" val="29749564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6"/>
          <p:cNvSpPr>
            <a:spLocks noGrp="1" noChangeArrowheads="1"/>
          </p:cNvSpPr>
          <p:nvPr>
            <p:ph type="title"/>
          </p:nvPr>
        </p:nvSpPr>
        <p:spPr>
          <a:xfrm>
            <a:off x="1403357" y="300774"/>
            <a:ext cx="6538900" cy="766877"/>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b="1" noProof="0" dirty="0" smtClean="0">
                <a:latin typeface="Calibri" charset="0"/>
              </a:rPr>
              <a:t>Scenarie</a:t>
            </a:r>
            <a:r>
              <a:rPr lang="da-DK" noProof="0" dirty="0" smtClean="0">
                <a:latin typeface="Calibri" charset="0"/>
              </a:rPr>
              <a:t> for rejse-</a:t>
            </a:r>
            <a:r>
              <a:rPr lang="da-DK" noProof="0" dirty="0" err="1" smtClean="0">
                <a:latin typeface="Calibri" charset="0"/>
              </a:rPr>
              <a:t>organizer</a:t>
            </a:r>
            <a:endParaRPr lang="da-DK" noProof="0" dirty="0">
              <a:latin typeface="Calibri" charset="0"/>
            </a:endParaRPr>
          </a:p>
        </p:txBody>
      </p:sp>
      <p:sp>
        <p:nvSpPr>
          <p:cNvPr id="44034"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337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37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37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379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3800" name="Rectangle 8"/>
          <p:cNvSpPr>
            <a:spLocks noChangeArrowheads="1"/>
          </p:cNvSpPr>
          <p:nvPr/>
        </p:nvSpPr>
        <p:spPr bwMode="auto">
          <a:xfrm>
            <a:off x="450850" y="1268413"/>
            <a:ext cx="8377238" cy="486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defRPr/>
            </a:pPr>
            <a:r>
              <a:rPr lang="da-DK" altLang="ja-JP" dirty="0">
                <a:latin typeface="Arial"/>
                <a:cs typeface="+mn-cs"/>
              </a:rPr>
              <a:t>”Thomson familien elsker udendørs aktiviteter og ønsker at prøve kræfter med at sejle i år. Der er fire familiemedlemmer: Sky (10 år gammel), </a:t>
            </a:r>
            <a:r>
              <a:rPr lang="da-DK" altLang="ja-JP" dirty="0" err="1">
                <a:latin typeface="Arial"/>
                <a:cs typeface="+mn-cs"/>
              </a:rPr>
              <a:t>Eamonn</a:t>
            </a:r>
            <a:r>
              <a:rPr lang="da-DK" altLang="ja-JP" dirty="0">
                <a:latin typeface="Arial"/>
                <a:cs typeface="+mn-cs"/>
              </a:rPr>
              <a:t> (15 år gammel), Claire (35), og Will (40). En aften efter aftensmaden beslutter de at begynde at udforske mulighederne. De samles alle omkring rejsearrangøren og indtaster deres første sæt af krav - en sejltur for fire novicer i Middelhavet. Konsollen er konstrueret således, at alle medlemmer af familien kan interagere nemt og bekvemt med den. Systemets oprindelige forslag er en flotille, hvor flere besætninger (med forskellige niveauer af erfaring) sejler sammen på separate både. Sky og </a:t>
            </a:r>
            <a:r>
              <a:rPr lang="da-DK" altLang="ja-JP" dirty="0" err="1">
                <a:latin typeface="Arial"/>
                <a:cs typeface="+mn-cs"/>
              </a:rPr>
              <a:t>Eamonn</a:t>
            </a:r>
            <a:r>
              <a:rPr lang="da-DK" altLang="ja-JP" dirty="0">
                <a:latin typeface="Arial"/>
                <a:cs typeface="+mn-cs"/>
              </a:rPr>
              <a:t> er ikke glade ved tanken om at skulle på ferie med en gruppe af andre mennesker, selv om Thomsons ville have deres egen båd. Rejsearrangøren viser dem beskrivelser af flotiller fra andre børn deres alder, og de er alle meget positive, så i sidste ende, er alle enige om at udforske flotille mulighederne. De bekræfter denne anbefaling og anmoder om detaljerede indstillinger. Som det er blevet sent, beder han om de oplysninger, der skal udskrives, så alle kan overveje dem i morgen. Rejsearrangøren udskriver en oversigt over de forskellige muligheder til rådighed. "</a:t>
            </a:r>
            <a:endParaRPr lang="en-US" dirty="0">
              <a:latin typeface="Verdana" charset="0"/>
              <a:cs typeface="+mn-cs"/>
            </a:endParaRPr>
          </a:p>
        </p:txBody>
      </p:sp>
    </p:spTree>
    <p:extLst>
      <p:ext uri="{BB962C8B-B14F-4D97-AF65-F5344CB8AC3E}">
        <p14:creationId xmlns:p14="http://schemas.microsoft.com/office/powerpoint/2010/main" val="2616010590"/>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6"/>
          <p:cNvSpPr>
            <a:spLocks noGrp="1" noChangeArrowheads="1"/>
          </p:cNvSpPr>
          <p:nvPr>
            <p:ph type="title"/>
          </p:nvPr>
        </p:nvSpPr>
        <p:spPr>
          <a:xfrm>
            <a:off x="1251232" y="376974"/>
            <a:ext cx="6738374" cy="766877"/>
          </a:xfrm>
          <a:noFill/>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eaLnBrk="1" hangingPunct="1"/>
            <a:r>
              <a:rPr lang="da-DK" b="1" noProof="0" dirty="0" err="1" smtClean="0">
                <a:latin typeface="Calibri" charset="0"/>
              </a:rPr>
              <a:t>Use</a:t>
            </a:r>
            <a:r>
              <a:rPr lang="da-DK" b="1" noProof="0" dirty="0" smtClean="0">
                <a:latin typeface="Calibri" charset="0"/>
              </a:rPr>
              <a:t> case </a:t>
            </a:r>
            <a:r>
              <a:rPr lang="da-DK" noProof="0" dirty="0" smtClean="0">
                <a:latin typeface="Calibri" charset="0"/>
              </a:rPr>
              <a:t>for </a:t>
            </a:r>
            <a:r>
              <a:rPr lang="da-DK" noProof="0" dirty="0" err="1" smtClean="0">
                <a:latin typeface="Calibri" charset="0"/>
              </a:rPr>
              <a:t>travel</a:t>
            </a:r>
            <a:r>
              <a:rPr lang="da-DK" noProof="0" dirty="0" smtClean="0">
                <a:latin typeface="Calibri" charset="0"/>
              </a:rPr>
              <a:t> </a:t>
            </a:r>
            <a:r>
              <a:rPr lang="da-DK" noProof="0" dirty="0" err="1" smtClean="0">
                <a:latin typeface="Calibri" charset="0"/>
              </a:rPr>
              <a:t>organizer</a:t>
            </a:r>
            <a:endParaRPr lang="da-DK" noProof="0" dirty="0">
              <a:latin typeface="Calibri" charset="0"/>
            </a:endParaRPr>
          </a:p>
        </p:txBody>
      </p:sp>
      <p:sp>
        <p:nvSpPr>
          <p:cNvPr id="45058"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3481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481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482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482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4824" name="Rectangle 8"/>
          <p:cNvSpPr>
            <a:spLocks noChangeArrowheads="1"/>
          </p:cNvSpPr>
          <p:nvPr/>
        </p:nvSpPr>
        <p:spPr bwMode="auto">
          <a:xfrm>
            <a:off x="317500" y="1125538"/>
            <a:ext cx="8574088"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lnSpc>
                <a:spcPct val="140000"/>
              </a:lnSpc>
              <a:defRPr/>
            </a:pPr>
            <a:r>
              <a:rPr lang="en-GB" dirty="0">
                <a:latin typeface="Verdana" charset="0"/>
                <a:cs typeface="+mn-cs"/>
              </a:rPr>
              <a:t>1. The system displays options for investigating visa and vaccination requirements.</a:t>
            </a:r>
          </a:p>
          <a:p>
            <a:pPr eaLnBrk="0" hangingPunct="0">
              <a:lnSpc>
                <a:spcPct val="140000"/>
              </a:lnSpc>
              <a:defRPr/>
            </a:pPr>
            <a:r>
              <a:rPr lang="en-GB" dirty="0">
                <a:latin typeface="Verdana" charset="0"/>
                <a:cs typeface="+mn-cs"/>
              </a:rPr>
              <a:t>2. The user chooses the option to find out about visa requirements.</a:t>
            </a:r>
          </a:p>
          <a:p>
            <a:pPr eaLnBrk="0" hangingPunct="0">
              <a:lnSpc>
                <a:spcPct val="140000"/>
              </a:lnSpc>
              <a:defRPr/>
            </a:pPr>
            <a:r>
              <a:rPr lang="en-GB" dirty="0">
                <a:latin typeface="Verdana" charset="0"/>
                <a:cs typeface="+mn-cs"/>
              </a:rPr>
              <a:t>3. The system prompts user for the name of the destination country.</a:t>
            </a:r>
          </a:p>
          <a:p>
            <a:pPr eaLnBrk="0" hangingPunct="0">
              <a:lnSpc>
                <a:spcPct val="140000"/>
              </a:lnSpc>
              <a:defRPr/>
            </a:pPr>
            <a:r>
              <a:rPr lang="en-GB" dirty="0">
                <a:latin typeface="Verdana" charset="0"/>
                <a:cs typeface="+mn-cs"/>
              </a:rPr>
              <a:t>4. The user enters the country</a:t>
            </a:r>
            <a:r>
              <a:rPr lang="ja-JP" altLang="en-GB" dirty="0">
                <a:latin typeface="Arial"/>
                <a:cs typeface="+mn-cs"/>
              </a:rPr>
              <a:t>’</a:t>
            </a:r>
            <a:r>
              <a:rPr lang="en-GB" dirty="0">
                <a:latin typeface="Verdana" charset="0"/>
                <a:cs typeface="+mn-cs"/>
              </a:rPr>
              <a:t>s name.</a:t>
            </a:r>
          </a:p>
          <a:p>
            <a:pPr eaLnBrk="0" hangingPunct="0">
              <a:lnSpc>
                <a:spcPct val="140000"/>
              </a:lnSpc>
              <a:defRPr/>
            </a:pPr>
            <a:r>
              <a:rPr lang="en-GB" dirty="0">
                <a:latin typeface="Verdana" charset="0"/>
                <a:cs typeface="+mn-cs"/>
              </a:rPr>
              <a:t>5. The system checks that the country is valid.</a:t>
            </a:r>
          </a:p>
          <a:p>
            <a:pPr eaLnBrk="0" hangingPunct="0">
              <a:lnSpc>
                <a:spcPct val="140000"/>
              </a:lnSpc>
              <a:defRPr/>
            </a:pPr>
            <a:r>
              <a:rPr lang="en-GB" dirty="0">
                <a:latin typeface="Verdana" charset="0"/>
                <a:cs typeface="+mn-cs"/>
              </a:rPr>
              <a:t>6. The system prompts the user for her nationality.</a:t>
            </a:r>
          </a:p>
          <a:p>
            <a:pPr eaLnBrk="0" hangingPunct="0">
              <a:lnSpc>
                <a:spcPct val="140000"/>
              </a:lnSpc>
              <a:defRPr/>
            </a:pPr>
            <a:r>
              <a:rPr lang="en-GB" dirty="0">
                <a:latin typeface="Verdana" charset="0"/>
                <a:cs typeface="+mn-cs"/>
              </a:rPr>
              <a:t>7. The user enters her nationality.</a:t>
            </a:r>
          </a:p>
          <a:p>
            <a:pPr eaLnBrk="0" hangingPunct="0">
              <a:lnSpc>
                <a:spcPct val="140000"/>
              </a:lnSpc>
              <a:defRPr/>
            </a:pPr>
            <a:r>
              <a:rPr lang="en-GB" dirty="0">
                <a:latin typeface="Verdana" charset="0"/>
                <a:cs typeface="+mn-cs"/>
              </a:rPr>
              <a:t>8. The system checks the visa requirements of the entered country for a passport holder of her nationality.</a:t>
            </a:r>
          </a:p>
          <a:p>
            <a:pPr eaLnBrk="0" hangingPunct="0">
              <a:lnSpc>
                <a:spcPct val="140000"/>
              </a:lnSpc>
              <a:defRPr/>
            </a:pPr>
            <a:r>
              <a:rPr lang="en-GB" dirty="0">
                <a:latin typeface="Verdana" charset="0"/>
                <a:cs typeface="+mn-cs"/>
              </a:rPr>
              <a:t>9. The system displays the visa requirements.</a:t>
            </a:r>
          </a:p>
          <a:p>
            <a:pPr eaLnBrk="0" hangingPunct="0">
              <a:lnSpc>
                <a:spcPct val="140000"/>
              </a:lnSpc>
              <a:defRPr/>
            </a:pPr>
            <a:r>
              <a:rPr lang="en-GB" dirty="0">
                <a:latin typeface="Verdana" charset="0"/>
                <a:cs typeface="+mn-cs"/>
              </a:rPr>
              <a:t>10. The system displays the option to print out the visa requirements.</a:t>
            </a:r>
          </a:p>
          <a:p>
            <a:pPr eaLnBrk="0" hangingPunct="0">
              <a:lnSpc>
                <a:spcPct val="140000"/>
              </a:lnSpc>
              <a:defRPr/>
            </a:pPr>
            <a:r>
              <a:rPr lang="en-GB" dirty="0">
                <a:latin typeface="Verdana" charset="0"/>
                <a:cs typeface="+mn-cs"/>
              </a:rPr>
              <a:t>11. The user chooses to print the requirements.</a:t>
            </a:r>
          </a:p>
        </p:txBody>
      </p:sp>
    </p:spTree>
    <p:extLst>
      <p:ext uri="{BB962C8B-B14F-4D97-AF65-F5344CB8AC3E}">
        <p14:creationId xmlns:p14="http://schemas.microsoft.com/office/powerpoint/2010/main" val="2038824299"/>
      </p:ext>
    </p:extLst>
  </p:cSld>
  <p:clrMapOvr>
    <a:masterClrMapping/>
  </p:clrMapOvr>
  <p:transition xmlns:p14="http://schemas.microsoft.com/office/powerpoint/2010/mai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6"/>
          <p:cNvSpPr>
            <a:spLocks noGrp="1" noChangeArrowheads="1"/>
          </p:cNvSpPr>
          <p:nvPr>
            <p:ph type="title"/>
          </p:nvPr>
        </p:nvSpPr>
        <p:spPr>
          <a:xfrm>
            <a:off x="352425" y="457200"/>
            <a:ext cx="8791575" cy="758825"/>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sz="3600" noProof="0" smtClean="0">
                <a:latin typeface="Calibri" charset="0"/>
              </a:rPr>
              <a:t>Alternative courses for travel organizer</a:t>
            </a:r>
            <a:r>
              <a:rPr lang="da-DK" noProof="0" smtClean="0">
                <a:latin typeface="Calibri" charset="0"/>
              </a:rPr>
              <a:t> </a:t>
            </a:r>
            <a:endParaRPr lang="da-DK" noProof="0">
              <a:latin typeface="Calibri" charset="0"/>
            </a:endParaRPr>
          </a:p>
        </p:txBody>
      </p:sp>
      <p:sp>
        <p:nvSpPr>
          <p:cNvPr id="46082"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3584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584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584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584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5848" name="Rectangle 8"/>
          <p:cNvSpPr>
            <a:spLocks noChangeArrowheads="1"/>
          </p:cNvSpPr>
          <p:nvPr/>
        </p:nvSpPr>
        <p:spPr bwMode="auto">
          <a:xfrm>
            <a:off x="633413" y="1524000"/>
            <a:ext cx="808831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defRPr/>
            </a:pPr>
            <a:r>
              <a:rPr lang="en-GB" sz="2000">
                <a:latin typeface="Verdana" charset="0"/>
                <a:cs typeface="+mn-cs"/>
              </a:rPr>
              <a:t>Some alternative courses:</a:t>
            </a:r>
          </a:p>
          <a:p>
            <a:pPr eaLnBrk="0" hangingPunct="0">
              <a:defRPr/>
            </a:pPr>
            <a:endParaRPr lang="en-GB" sz="2000">
              <a:latin typeface="Verdana" charset="0"/>
              <a:cs typeface="+mn-cs"/>
            </a:endParaRPr>
          </a:p>
          <a:p>
            <a:pPr eaLnBrk="0" hangingPunct="0">
              <a:defRPr/>
            </a:pPr>
            <a:r>
              <a:rPr lang="en-GB" sz="2000">
                <a:latin typeface="Verdana" charset="0"/>
                <a:cs typeface="+mn-cs"/>
              </a:rPr>
              <a:t>6. If the country name is invalid:</a:t>
            </a:r>
          </a:p>
          <a:p>
            <a:pPr eaLnBrk="0" hangingPunct="0">
              <a:defRPr/>
            </a:pPr>
            <a:r>
              <a:rPr lang="en-GB" sz="2000">
                <a:latin typeface="Verdana" charset="0"/>
                <a:cs typeface="+mn-cs"/>
              </a:rPr>
              <a:t>6.1 The system displays an error message.</a:t>
            </a:r>
          </a:p>
          <a:p>
            <a:pPr eaLnBrk="0" hangingPunct="0">
              <a:defRPr/>
            </a:pPr>
            <a:r>
              <a:rPr lang="en-GB" sz="2000">
                <a:latin typeface="Verdana" charset="0"/>
                <a:cs typeface="+mn-cs"/>
              </a:rPr>
              <a:t>6.2 The system returns to step 3.</a:t>
            </a:r>
          </a:p>
          <a:p>
            <a:pPr eaLnBrk="0" hangingPunct="0">
              <a:defRPr/>
            </a:pPr>
            <a:endParaRPr lang="en-GB" sz="2000">
              <a:latin typeface="Verdana" charset="0"/>
              <a:cs typeface="+mn-cs"/>
            </a:endParaRPr>
          </a:p>
          <a:p>
            <a:pPr eaLnBrk="0" hangingPunct="0">
              <a:defRPr/>
            </a:pPr>
            <a:r>
              <a:rPr lang="en-GB" sz="2000">
                <a:latin typeface="Verdana" charset="0"/>
                <a:cs typeface="+mn-cs"/>
              </a:rPr>
              <a:t>8. If the nationality is invalid:</a:t>
            </a:r>
          </a:p>
          <a:p>
            <a:pPr eaLnBrk="0" hangingPunct="0">
              <a:defRPr/>
            </a:pPr>
            <a:r>
              <a:rPr lang="en-GB" sz="2000">
                <a:latin typeface="Verdana" charset="0"/>
                <a:cs typeface="+mn-cs"/>
              </a:rPr>
              <a:t>8.1 The system displays an error message.</a:t>
            </a:r>
          </a:p>
          <a:p>
            <a:pPr eaLnBrk="0" hangingPunct="0">
              <a:defRPr/>
            </a:pPr>
            <a:r>
              <a:rPr lang="en-GB" sz="2000">
                <a:latin typeface="Verdana" charset="0"/>
                <a:cs typeface="+mn-cs"/>
              </a:rPr>
              <a:t>8.2 The system returns to step 6.</a:t>
            </a:r>
          </a:p>
          <a:p>
            <a:pPr eaLnBrk="0" hangingPunct="0">
              <a:defRPr/>
            </a:pPr>
            <a:endParaRPr lang="en-GB" sz="2000">
              <a:latin typeface="Verdana" charset="0"/>
              <a:cs typeface="+mn-cs"/>
            </a:endParaRPr>
          </a:p>
          <a:p>
            <a:pPr eaLnBrk="0" hangingPunct="0">
              <a:defRPr/>
            </a:pPr>
            <a:r>
              <a:rPr lang="en-GB" sz="2000">
                <a:latin typeface="Verdana" charset="0"/>
                <a:cs typeface="+mn-cs"/>
              </a:rPr>
              <a:t>9. If no information about visa requirements is found:</a:t>
            </a:r>
          </a:p>
          <a:p>
            <a:pPr eaLnBrk="0" hangingPunct="0">
              <a:defRPr/>
            </a:pPr>
            <a:r>
              <a:rPr lang="en-GB" sz="2000">
                <a:latin typeface="Verdana" charset="0"/>
                <a:cs typeface="+mn-cs"/>
              </a:rPr>
              <a:t>9.1 The system displays a suitable message.</a:t>
            </a:r>
          </a:p>
          <a:p>
            <a:pPr eaLnBrk="0" hangingPunct="0">
              <a:defRPr/>
            </a:pPr>
            <a:r>
              <a:rPr lang="en-GB" sz="2000">
                <a:latin typeface="Verdana" charset="0"/>
                <a:cs typeface="+mn-cs"/>
              </a:rPr>
              <a:t>9.2 The system returns to step 1.</a:t>
            </a:r>
          </a:p>
          <a:p>
            <a:pPr eaLnBrk="0" hangingPunct="0">
              <a:spcBef>
                <a:spcPts val="600"/>
              </a:spcBef>
              <a:defRPr/>
            </a:pPr>
            <a:endParaRPr lang="en-US" sz="2000">
              <a:latin typeface="Verdana" charset="0"/>
              <a:cs typeface="+mn-cs"/>
            </a:endParaRPr>
          </a:p>
        </p:txBody>
      </p:sp>
    </p:spTree>
    <p:extLst>
      <p:ext uri="{BB962C8B-B14F-4D97-AF65-F5344CB8AC3E}">
        <p14:creationId xmlns:p14="http://schemas.microsoft.com/office/powerpoint/2010/main" val="3622480977"/>
      </p:ext>
    </p:extLst>
  </p:cSld>
  <p:clrMapOvr>
    <a:masterClrMapping/>
  </p:clrMapOvr>
  <p:transition xmlns:p14="http://schemas.microsoft.com/office/powerpoint/2010/mai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6"/>
          <p:cNvSpPr>
            <a:spLocks noGrp="1" noChangeArrowheads="1"/>
          </p:cNvSpPr>
          <p:nvPr>
            <p:ph type="title"/>
          </p:nvPr>
        </p:nvSpPr>
        <p:spPr>
          <a:xfrm>
            <a:off x="0" y="476250"/>
            <a:ext cx="9042400" cy="515938"/>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sz="2800" noProof="0" smtClean="0">
                <a:latin typeface="Calibri" charset="0"/>
              </a:rPr>
              <a:t>Use case diagram for travel organizer</a:t>
            </a:r>
            <a:endParaRPr lang="da-DK" sz="2800" noProof="0">
              <a:latin typeface="Calibri" charset="0"/>
            </a:endParaRPr>
          </a:p>
        </p:txBody>
      </p:sp>
      <p:sp>
        <p:nvSpPr>
          <p:cNvPr id="47106"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3686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686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686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686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pic>
        <p:nvPicPr>
          <p:cNvPr id="47111" name="Picture 8" descr="fig_10_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13" y="1412875"/>
            <a:ext cx="735330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739968"/>
      </p:ext>
    </p:extLst>
  </p:cSld>
  <p:clrMapOvr>
    <a:masterClrMapping/>
  </p:clrMapOvr>
  <p:transition xmlns:p14="http://schemas.microsoft.com/office/powerpoint/2010/mai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6"/>
          <p:cNvSpPr>
            <a:spLocks noGrp="1" noChangeArrowheads="1"/>
          </p:cNvSpPr>
          <p:nvPr>
            <p:ph type="title"/>
          </p:nvPr>
        </p:nvSpPr>
        <p:spPr>
          <a:xfrm>
            <a:off x="384175" y="836613"/>
            <a:ext cx="8408988" cy="515937"/>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sz="2800" noProof="0" dirty="0" err="1" smtClean="0">
                <a:latin typeface="Calibri" charset="0"/>
              </a:rPr>
              <a:t>Example</a:t>
            </a:r>
            <a:r>
              <a:rPr lang="da-DK" sz="2800" noProof="0" dirty="0" smtClean="0">
                <a:latin typeface="Calibri" charset="0"/>
              </a:rPr>
              <a:t> </a:t>
            </a:r>
            <a:r>
              <a:rPr lang="da-DK" sz="2800" b="1" noProof="0" dirty="0" err="1" smtClean="0">
                <a:latin typeface="Calibri" charset="0"/>
              </a:rPr>
              <a:t>essential</a:t>
            </a:r>
            <a:r>
              <a:rPr lang="da-DK" sz="2800" b="1" noProof="0" dirty="0" smtClean="0">
                <a:latin typeface="Calibri" charset="0"/>
              </a:rPr>
              <a:t> </a:t>
            </a:r>
            <a:r>
              <a:rPr lang="da-DK" sz="2800" b="1" noProof="0" dirty="0" err="1" smtClean="0">
                <a:latin typeface="Calibri" charset="0"/>
              </a:rPr>
              <a:t>use</a:t>
            </a:r>
            <a:r>
              <a:rPr lang="da-DK" sz="2800" b="1" noProof="0" dirty="0" smtClean="0">
                <a:latin typeface="Calibri" charset="0"/>
              </a:rPr>
              <a:t> case </a:t>
            </a:r>
            <a:r>
              <a:rPr lang="da-DK" sz="2800" noProof="0" dirty="0" smtClean="0">
                <a:latin typeface="Calibri" charset="0"/>
              </a:rPr>
              <a:t>for </a:t>
            </a:r>
            <a:r>
              <a:rPr lang="da-DK" sz="2800" noProof="0" dirty="0" err="1" smtClean="0">
                <a:latin typeface="Calibri" charset="0"/>
              </a:rPr>
              <a:t>travel</a:t>
            </a:r>
            <a:r>
              <a:rPr lang="da-DK" sz="2800" noProof="0" dirty="0" smtClean="0">
                <a:latin typeface="Calibri" charset="0"/>
              </a:rPr>
              <a:t> </a:t>
            </a:r>
            <a:r>
              <a:rPr lang="da-DK" sz="2800" noProof="0" dirty="0" err="1" smtClean="0">
                <a:latin typeface="Calibri" charset="0"/>
              </a:rPr>
              <a:t>organizer</a:t>
            </a:r>
            <a:endParaRPr lang="da-DK" sz="2800" noProof="0" dirty="0">
              <a:latin typeface="Calibri" charset="0"/>
            </a:endParaRPr>
          </a:p>
        </p:txBody>
      </p:sp>
      <p:sp>
        <p:nvSpPr>
          <p:cNvPr id="48130" name="Rectangle 7"/>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3789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789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789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789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37896" name="Rectangle 8"/>
          <p:cNvSpPr>
            <a:spLocks noChangeArrowheads="1"/>
          </p:cNvSpPr>
          <p:nvPr/>
        </p:nvSpPr>
        <p:spPr bwMode="auto">
          <a:xfrm>
            <a:off x="384175" y="1628775"/>
            <a:ext cx="8510588"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defRPr/>
            </a:pPr>
            <a:r>
              <a:rPr lang="en-GB" sz="2000">
                <a:latin typeface="Verdana" charset="0"/>
                <a:cs typeface="+mn-cs"/>
              </a:rPr>
              <a:t>retrieveVisa</a:t>
            </a:r>
          </a:p>
          <a:p>
            <a:pPr eaLnBrk="0" hangingPunct="0">
              <a:defRPr/>
            </a:pPr>
            <a:endParaRPr lang="en-GB" sz="2000" u="sng">
              <a:latin typeface="Verdana" charset="0"/>
              <a:cs typeface="+mn-cs"/>
            </a:endParaRPr>
          </a:p>
          <a:p>
            <a:pPr eaLnBrk="0" hangingPunct="0">
              <a:defRPr/>
            </a:pPr>
            <a:r>
              <a:rPr lang="en-GB" sz="2000" u="sng">
                <a:latin typeface="Verdana" charset="0"/>
                <a:cs typeface="+mn-cs"/>
              </a:rPr>
              <a:t>USER INTENTION			SYSTEM RESPONSIBILITY</a:t>
            </a:r>
            <a:br>
              <a:rPr lang="en-GB" sz="2000" u="sng">
                <a:latin typeface="Verdana" charset="0"/>
                <a:cs typeface="+mn-cs"/>
              </a:rPr>
            </a:br>
            <a:r>
              <a:rPr lang="en-GB" sz="2000">
                <a:latin typeface="Verdana" charset="0"/>
                <a:cs typeface="+mn-cs"/>
              </a:rPr>
              <a:t>find visa requirements					</a:t>
            </a:r>
            <a:br>
              <a:rPr lang="en-GB" sz="2000">
                <a:latin typeface="Verdana" charset="0"/>
                <a:cs typeface="+mn-cs"/>
              </a:rPr>
            </a:br>
            <a:r>
              <a:rPr lang="en-GB" sz="2000">
                <a:latin typeface="Verdana" charset="0"/>
                <a:cs typeface="+mn-cs"/>
              </a:rPr>
              <a:t>					request destination and 						nationality</a:t>
            </a:r>
            <a:br>
              <a:rPr lang="en-GB" sz="2000">
                <a:latin typeface="Verdana" charset="0"/>
                <a:cs typeface="+mn-cs"/>
              </a:rPr>
            </a:br>
            <a:r>
              <a:rPr lang="en-GB" sz="2000">
                <a:latin typeface="Verdana" charset="0"/>
                <a:cs typeface="+mn-cs"/>
              </a:rPr>
              <a:t>supply required information</a:t>
            </a:r>
            <a:br>
              <a:rPr lang="en-GB" sz="2000">
                <a:latin typeface="Verdana" charset="0"/>
                <a:cs typeface="+mn-cs"/>
              </a:rPr>
            </a:br>
            <a:r>
              <a:rPr lang="en-GB" sz="2000">
                <a:latin typeface="Verdana" charset="0"/>
                <a:cs typeface="+mn-cs"/>
              </a:rPr>
              <a:t>					obtain appropriate visa info</a:t>
            </a:r>
            <a:br>
              <a:rPr lang="en-GB" sz="2000">
                <a:latin typeface="Verdana" charset="0"/>
                <a:cs typeface="+mn-cs"/>
              </a:rPr>
            </a:br>
            <a:r>
              <a:rPr lang="en-GB" sz="2000">
                <a:latin typeface="Verdana" charset="0"/>
                <a:cs typeface="+mn-cs"/>
              </a:rPr>
              <a:t>obtain copy of visa info</a:t>
            </a:r>
            <a:br>
              <a:rPr lang="en-GB" sz="2000">
                <a:latin typeface="Verdana" charset="0"/>
                <a:cs typeface="+mn-cs"/>
              </a:rPr>
            </a:br>
            <a:r>
              <a:rPr lang="en-GB" sz="2000">
                <a:latin typeface="Verdana" charset="0"/>
                <a:cs typeface="+mn-cs"/>
              </a:rPr>
              <a:t>					offer info in different formats</a:t>
            </a:r>
            <a:br>
              <a:rPr lang="en-GB" sz="2000">
                <a:latin typeface="Verdana" charset="0"/>
                <a:cs typeface="+mn-cs"/>
              </a:rPr>
            </a:br>
            <a:r>
              <a:rPr lang="en-GB" sz="2000">
                <a:latin typeface="Verdana" charset="0"/>
                <a:cs typeface="+mn-cs"/>
              </a:rPr>
              <a:t>choose suitable format</a:t>
            </a:r>
            <a:br>
              <a:rPr lang="en-GB" sz="2000">
                <a:latin typeface="Verdana" charset="0"/>
                <a:cs typeface="+mn-cs"/>
              </a:rPr>
            </a:br>
            <a:r>
              <a:rPr lang="en-GB" sz="2000">
                <a:latin typeface="Verdana" charset="0"/>
                <a:cs typeface="+mn-cs"/>
              </a:rPr>
              <a:t>					provide info in chosen format</a:t>
            </a:r>
            <a:endParaRPr lang="en-US" sz="2000">
              <a:latin typeface="Verdana" charset="0"/>
              <a:cs typeface="+mn-cs"/>
            </a:endParaRPr>
          </a:p>
        </p:txBody>
      </p:sp>
      <p:sp>
        <p:nvSpPr>
          <p:cNvPr id="37897" name="Line 9"/>
          <p:cNvSpPr>
            <a:spLocks noChangeShapeType="1"/>
          </p:cNvSpPr>
          <p:nvPr/>
        </p:nvSpPr>
        <p:spPr bwMode="auto">
          <a:xfrm>
            <a:off x="492125" y="6324600"/>
            <a:ext cx="83708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Tree>
    <p:extLst>
      <p:ext uri="{BB962C8B-B14F-4D97-AF65-F5344CB8AC3E}">
        <p14:creationId xmlns:p14="http://schemas.microsoft.com/office/powerpoint/2010/main" val="756953131"/>
      </p:ext>
    </p:extLst>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685800" y="381000"/>
            <a:ext cx="7772400" cy="1143000"/>
          </a:xfrm>
        </p:spPr>
        <p:txBody>
          <a:bodyPr/>
          <a:lstStyle/>
          <a:p>
            <a:pPr eaLnBrk="1" hangingPunct="1"/>
            <a:r>
              <a:rPr lang="da-DK" noProof="0" smtClean="0">
                <a:latin typeface="Calibri" charset="0"/>
              </a:rPr>
              <a:t>Opgaveanalyse</a:t>
            </a:r>
            <a:endParaRPr lang="da-DK" noProof="0">
              <a:latin typeface="Calibri" charset="0"/>
            </a:endParaRPr>
          </a:p>
        </p:txBody>
      </p:sp>
      <p:sp>
        <p:nvSpPr>
          <p:cNvPr id="49154" name="Rectangle 3"/>
          <p:cNvSpPr>
            <a:spLocks noGrp="1" noChangeArrowheads="1"/>
          </p:cNvSpPr>
          <p:nvPr>
            <p:ph idx="1"/>
          </p:nvPr>
        </p:nvSpPr>
        <p:spPr>
          <a:xfrm>
            <a:off x="685800" y="1341438"/>
            <a:ext cx="7772400" cy="4602162"/>
          </a:xfrm>
        </p:spPr>
        <p:txBody>
          <a:bodyPr/>
          <a:lstStyle/>
          <a:p>
            <a:pPr>
              <a:lnSpc>
                <a:spcPct val="110000"/>
              </a:lnSpc>
              <a:spcBef>
                <a:spcPts val="600"/>
              </a:spcBef>
            </a:pPr>
            <a:r>
              <a:rPr lang="da-DK" sz="2400" noProof="0" dirty="0" smtClean="0">
                <a:latin typeface="Calibri" charset="0"/>
              </a:rPr>
              <a:t>Opgave</a:t>
            </a:r>
            <a:r>
              <a:rPr lang="da-DK" sz="2400" b="1" noProof="0" dirty="0" smtClean="0">
                <a:latin typeface="Calibri" charset="0"/>
              </a:rPr>
              <a:t>beskrivelser</a:t>
            </a:r>
            <a:r>
              <a:rPr lang="da-DK" sz="2400" noProof="0" dirty="0" smtClean="0">
                <a:latin typeface="Calibri" charset="0"/>
              </a:rPr>
              <a:t> bruges ofte til at tænke over nye systemer eller enheder</a:t>
            </a:r>
          </a:p>
          <a:p>
            <a:pPr>
              <a:lnSpc>
                <a:spcPct val="110000"/>
              </a:lnSpc>
              <a:spcBef>
                <a:spcPts val="600"/>
              </a:spcBef>
            </a:pPr>
            <a:r>
              <a:rPr lang="da-DK" sz="2400" noProof="0" dirty="0" smtClean="0">
                <a:latin typeface="Calibri" charset="0"/>
              </a:rPr>
              <a:t>Opgave</a:t>
            </a:r>
            <a:r>
              <a:rPr lang="da-DK" sz="2400" b="1" noProof="0" dirty="0" smtClean="0">
                <a:latin typeface="Calibri" charset="0"/>
              </a:rPr>
              <a:t>analyse</a:t>
            </a:r>
            <a:r>
              <a:rPr lang="da-DK" sz="2400" noProof="0" dirty="0" smtClean="0">
                <a:latin typeface="Calibri" charset="0"/>
              </a:rPr>
              <a:t> bruges hovedsageligt til at undersøge eksisterende situationer</a:t>
            </a:r>
          </a:p>
          <a:p>
            <a:pPr>
              <a:lnSpc>
                <a:spcPct val="110000"/>
              </a:lnSpc>
              <a:spcBef>
                <a:spcPts val="600"/>
              </a:spcBef>
            </a:pPr>
            <a:r>
              <a:rPr lang="da-DK" sz="2400" noProof="0" dirty="0" smtClean="0">
                <a:latin typeface="Calibri" charset="0"/>
              </a:rPr>
              <a:t>Det er vigtigt ikke at fokusere på overfladiske aktiviteter	Hvad er det folk prøver på at opnå? </a:t>
            </a:r>
            <a:br>
              <a:rPr lang="da-DK" sz="2400" noProof="0" dirty="0" smtClean="0">
                <a:latin typeface="Calibri" charset="0"/>
              </a:rPr>
            </a:br>
            <a:r>
              <a:rPr lang="da-DK" sz="2400" noProof="0" dirty="0" smtClean="0">
                <a:latin typeface="Calibri" charset="0"/>
              </a:rPr>
              <a:t>	Hvorfor prøver de på at opnå det?</a:t>
            </a:r>
            <a:br>
              <a:rPr lang="da-DK" sz="2400" noProof="0" dirty="0" smtClean="0">
                <a:latin typeface="Calibri" charset="0"/>
              </a:rPr>
            </a:br>
            <a:r>
              <a:rPr lang="da-DK" sz="2400" noProof="0" dirty="0" smtClean="0">
                <a:latin typeface="Calibri" charset="0"/>
              </a:rPr>
              <a:t>	Hvordan gør de det?</a:t>
            </a:r>
          </a:p>
          <a:p>
            <a:pPr>
              <a:lnSpc>
                <a:spcPct val="110000"/>
              </a:lnSpc>
              <a:spcBef>
                <a:spcPts val="600"/>
              </a:spcBef>
            </a:pPr>
            <a:r>
              <a:rPr lang="da-DK" sz="2400" noProof="0" dirty="0" smtClean="0">
                <a:latin typeface="Calibri" charset="0"/>
              </a:rPr>
              <a:t>Der findes mange teknikker – den mest anvendte er Hierarkisk opgaveanalyse (HTA)</a:t>
            </a:r>
          </a:p>
          <a:p>
            <a:pPr eaLnBrk="1" hangingPunct="1">
              <a:lnSpc>
                <a:spcPct val="110000"/>
              </a:lnSpc>
            </a:pPr>
            <a:endParaRPr lang="da-DK" sz="2800" noProof="0" dirty="0">
              <a:latin typeface="Calibri" charset="0"/>
            </a:endParaRPr>
          </a:p>
        </p:txBody>
      </p:sp>
    </p:spTree>
    <p:extLst>
      <p:ext uri="{BB962C8B-B14F-4D97-AF65-F5344CB8AC3E}">
        <p14:creationId xmlns:p14="http://schemas.microsoft.com/office/powerpoint/2010/main" val="2130078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685800" y="381000"/>
            <a:ext cx="7772400" cy="1143000"/>
          </a:xfrm>
        </p:spPr>
        <p:txBody>
          <a:bodyPr/>
          <a:lstStyle/>
          <a:p>
            <a:pPr eaLnBrk="1" hangingPunct="1"/>
            <a:r>
              <a:rPr lang="da-DK" noProof="0" smtClean="0">
                <a:latin typeface="Calibri" charset="0"/>
              </a:rPr>
              <a:t>Hierarkisk Opgaveanalyse</a:t>
            </a:r>
            <a:endParaRPr lang="da-DK" noProof="0">
              <a:latin typeface="Calibri" charset="0"/>
            </a:endParaRPr>
          </a:p>
        </p:txBody>
      </p:sp>
      <p:sp>
        <p:nvSpPr>
          <p:cNvPr id="50178" name="Rectangle 3"/>
          <p:cNvSpPr>
            <a:spLocks noGrp="1" noChangeArrowheads="1"/>
          </p:cNvSpPr>
          <p:nvPr>
            <p:ph idx="1"/>
          </p:nvPr>
        </p:nvSpPr>
        <p:spPr>
          <a:xfrm>
            <a:off x="685800" y="1752600"/>
            <a:ext cx="7772400" cy="4114800"/>
          </a:xfrm>
        </p:spPr>
        <p:txBody>
          <a:bodyPr/>
          <a:lstStyle/>
          <a:p>
            <a:pPr>
              <a:lnSpc>
                <a:spcPct val="90000"/>
              </a:lnSpc>
              <a:spcBef>
                <a:spcPts val="600"/>
              </a:spcBef>
            </a:pPr>
            <a:r>
              <a:rPr lang="da-DK" sz="2400" noProof="0" smtClean="0">
                <a:latin typeface="Calibri" charset="0"/>
              </a:rPr>
              <a:t>Drejer sig om at dele en opgave op i underopgaver og under-under-opgaver osv. </a:t>
            </a:r>
          </a:p>
          <a:p>
            <a:pPr>
              <a:lnSpc>
                <a:spcPct val="90000"/>
              </a:lnSpc>
              <a:spcBef>
                <a:spcPts val="600"/>
              </a:spcBef>
            </a:pPr>
            <a:endParaRPr lang="da-DK" sz="800" noProof="0" smtClean="0">
              <a:latin typeface="Calibri" charset="0"/>
            </a:endParaRPr>
          </a:p>
          <a:p>
            <a:pPr>
              <a:lnSpc>
                <a:spcPct val="90000"/>
              </a:lnSpc>
              <a:spcBef>
                <a:spcPts val="600"/>
              </a:spcBef>
            </a:pPr>
            <a:r>
              <a:rPr lang="da-DK" sz="2400" noProof="0" smtClean="0">
                <a:latin typeface="Calibri" charset="0"/>
              </a:rPr>
              <a:t>HTA fokuserer på fysiske og observerbare handlinger og indebærer at man kigger på handlinger, der ikke er relateret til software eller en interaktionsenhed.</a:t>
            </a:r>
          </a:p>
          <a:p>
            <a:pPr>
              <a:lnSpc>
                <a:spcPct val="90000"/>
              </a:lnSpc>
              <a:spcBef>
                <a:spcPts val="600"/>
              </a:spcBef>
            </a:pPr>
            <a:endParaRPr lang="da-DK" sz="800" noProof="0" smtClean="0">
              <a:latin typeface="Calibri" charset="0"/>
            </a:endParaRPr>
          </a:p>
          <a:p>
            <a:pPr>
              <a:lnSpc>
                <a:spcPct val="90000"/>
              </a:lnSpc>
              <a:spcBef>
                <a:spcPts val="600"/>
              </a:spcBef>
            </a:pPr>
            <a:r>
              <a:rPr lang="da-DK" sz="2400" noProof="0" smtClean="0">
                <a:latin typeface="Calibri" charset="0"/>
              </a:rPr>
              <a:t>Start with a user goal which is examined and the main tasks for achieving it are identified</a:t>
            </a:r>
          </a:p>
          <a:p>
            <a:pPr>
              <a:lnSpc>
                <a:spcPct val="90000"/>
              </a:lnSpc>
              <a:spcBef>
                <a:spcPts val="600"/>
              </a:spcBef>
            </a:pPr>
            <a:endParaRPr lang="da-DK" sz="800" noProof="0" smtClean="0">
              <a:latin typeface="Calibri" charset="0"/>
            </a:endParaRPr>
          </a:p>
          <a:p>
            <a:pPr>
              <a:lnSpc>
                <a:spcPct val="90000"/>
              </a:lnSpc>
              <a:spcBef>
                <a:spcPts val="600"/>
              </a:spcBef>
            </a:pPr>
            <a:r>
              <a:rPr lang="da-DK" sz="2400" noProof="0" smtClean="0">
                <a:latin typeface="Calibri" charset="0"/>
              </a:rPr>
              <a:t>Tasks are sub-divided into sub-tasks</a:t>
            </a:r>
          </a:p>
          <a:p>
            <a:pPr eaLnBrk="1" hangingPunct="1">
              <a:lnSpc>
                <a:spcPct val="90000"/>
              </a:lnSpc>
            </a:pPr>
            <a:endParaRPr lang="da-DK" sz="2800" noProof="0">
              <a:latin typeface="Calibri" charset="0"/>
            </a:endParaRPr>
          </a:p>
        </p:txBody>
      </p:sp>
    </p:spTree>
    <p:extLst>
      <p:ext uri="{BB962C8B-B14F-4D97-AF65-F5344CB8AC3E}">
        <p14:creationId xmlns:p14="http://schemas.microsoft.com/office/powerpoint/2010/main" val="2557647819"/>
      </p:ext>
    </p:extLst>
  </p:cSld>
  <p:clrMapOvr>
    <a:masterClrMapping/>
  </p:clrMapOvr>
  <p:transition xmlns:p14="http://schemas.microsoft.com/office/powerpoint/2010/mai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5"/>
          <p:cNvSpPr>
            <a:spLocks noGrp="1" noChangeArrowheads="1"/>
          </p:cNvSpPr>
          <p:nvPr>
            <p:ph type="title"/>
          </p:nvPr>
        </p:nvSpPr>
        <p:spPr>
          <a:xfrm>
            <a:off x="492125" y="623888"/>
            <a:ext cx="8089900" cy="638175"/>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sz="3600" noProof="0" smtClean="0">
                <a:latin typeface="Calibri" charset="0"/>
              </a:rPr>
              <a:t>Example Hierarchical Task Analysis</a:t>
            </a:r>
            <a:endParaRPr lang="da-DK" sz="3600" noProof="0">
              <a:latin typeface="Calibri" charset="0"/>
            </a:endParaRPr>
          </a:p>
        </p:txBody>
      </p:sp>
      <p:sp>
        <p:nvSpPr>
          <p:cNvPr id="51202" name="Rectangle 6"/>
          <p:cNvSpPr>
            <a:spLocks noGrp="1" noChangeArrowheads="1"/>
          </p:cNvSpPr>
          <p:nvPr>
            <p:ph idx="1"/>
          </p:nvPr>
        </p:nvSpPr>
        <p:spPr>
          <a:xfrm>
            <a:off x="914400" y="1066800"/>
            <a:ext cx="6962775" cy="4876800"/>
          </a:xfrm>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da-DK" noProof="0" smtClean="0">
              <a:solidFill>
                <a:srgbClr val="000000"/>
              </a:solidFill>
              <a:latin typeface="Calibri" charset="0"/>
            </a:endParaRPr>
          </a:p>
          <a:p>
            <a:pPr eaLnBrk="1" hangingPunct="1"/>
            <a:endParaRPr lang="da-DK" noProof="0">
              <a:latin typeface="Calibri" charset="0"/>
            </a:endParaRPr>
          </a:p>
        </p:txBody>
      </p:sp>
      <p:sp>
        <p:nvSpPr>
          <p:cNvPr id="4096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4096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4096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40967" name="Rectangle 7"/>
          <p:cNvSpPr>
            <a:spLocks noChangeArrowheads="1"/>
          </p:cNvSpPr>
          <p:nvPr/>
        </p:nvSpPr>
        <p:spPr bwMode="auto">
          <a:xfrm>
            <a:off x="450850" y="1916113"/>
            <a:ext cx="82597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defRPr/>
            </a:pPr>
            <a:r>
              <a:rPr lang="en-GB" sz="2400">
                <a:latin typeface="Verdana" charset="0"/>
                <a:cs typeface="+mn-cs"/>
              </a:rPr>
              <a:t>0. In order to buy a DVD</a:t>
            </a:r>
          </a:p>
          <a:p>
            <a:pPr eaLnBrk="0" hangingPunct="0">
              <a:defRPr/>
            </a:pPr>
            <a:r>
              <a:rPr lang="en-GB" sz="2400">
                <a:latin typeface="Verdana" charset="0"/>
                <a:cs typeface="+mn-cs"/>
              </a:rPr>
              <a:t>1. locate DVD</a:t>
            </a:r>
          </a:p>
          <a:p>
            <a:pPr eaLnBrk="0" hangingPunct="0">
              <a:defRPr/>
            </a:pPr>
            <a:r>
              <a:rPr lang="en-GB" sz="2400">
                <a:latin typeface="Verdana" charset="0"/>
                <a:cs typeface="+mn-cs"/>
              </a:rPr>
              <a:t>2. add DVD to shopping basket</a:t>
            </a:r>
          </a:p>
          <a:p>
            <a:pPr eaLnBrk="0" hangingPunct="0">
              <a:defRPr/>
            </a:pPr>
            <a:r>
              <a:rPr lang="en-GB" sz="2400">
                <a:latin typeface="Verdana" charset="0"/>
                <a:cs typeface="+mn-cs"/>
              </a:rPr>
              <a:t>3. enter payment details</a:t>
            </a:r>
          </a:p>
          <a:p>
            <a:pPr eaLnBrk="0" hangingPunct="0">
              <a:defRPr/>
            </a:pPr>
            <a:r>
              <a:rPr lang="en-GB" sz="2400">
                <a:latin typeface="Verdana" charset="0"/>
                <a:cs typeface="+mn-cs"/>
              </a:rPr>
              <a:t>4. complete address</a:t>
            </a:r>
          </a:p>
          <a:p>
            <a:pPr eaLnBrk="0" hangingPunct="0">
              <a:defRPr/>
            </a:pPr>
            <a:r>
              <a:rPr lang="en-GB" sz="2400">
                <a:latin typeface="Verdana" charset="0"/>
                <a:cs typeface="+mn-cs"/>
              </a:rPr>
              <a:t>5. confirm order</a:t>
            </a:r>
            <a:br>
              <a:rPr lang="en-GB" sz="2400">
                <a:latin typeface="Verdana" charset="0"/>
                <a:cs typeface="+mn-cs"/>
              </a:rPr>
            </a:br>
            <a:endParaRPr lang="en-GB" sz="2400">
              <a:latin typeface="Verdana" charset="0"/>
              <a:cs typeface="+mn-cs"/>
            </a:endParaRPr>
          </a:p>
          <a:p>
            <a:pPr eaLnBrk="0" hangingPunct="0">
              <a:defRPr/>
            </a:pPr>
            <a:r>
              <a:rPr lang="en-GB" sz="2400">
                <a:latin typeface="Verdana" charset="0"/>
                <a:cs typeface="+mn-cs"/>
              </a:rPr>
              <a:t>plan 0: 	If regular user do 1-2-5. </a:t>
            </a:r>
            <a:br>
              <a:rPr lang="en-GB" sz="2400">
                <a:latin typeface="Verdana" charset="0"/>
                <a:cs typeface="+mn-cs"/>
              </a:rPr>
            </a:br>
            <a:r>
              <a:rPr lang="en-GB" sz="2400">
                <a:latin typeface="Verdana" charset="0"/>
                <a:cs typeface="+mn-cs"/>
              </a:rPr>
              <a:t>		If new user do 1-2-3-4-5.</a:t>
            </a:r>
          </a:p>
        </p:txBody>
      </p:sp>
    </p:spTree>
    <p:extLst>
      <p:ext uri="{BB962C8B-B14F-4D97-AF65-F5344CB8AC3E}">
        <p14:creationId xmlns:p14="http://schemas.microsoft.com/office/powerpoint/2010/main" val="1087126541"/>
      </p:ext>
    </p:extLst>
  </p:cSld>
  <p:clrMapOvr>
    <a:masterClrMapping/>
  </p:clrMapOvr>
  <p:transition xmlns:p14="http://schemas.microsoft.com/office/powerpoint/2010/mai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5"/>
          <p:cNvSpPr>
            <a:spLocks noGrp="1" noChangeArrowheads="1"/>
          </p:cNvSpPr>
          <p:nvPr>
            <p:ph type="title"/>
          </p:nvPr>
        </p:nvSpPr>
        <p:spPr>
          <a:xfrm>
            <a:off x="773113" y="228600"/>
            <a:ext cx="7623175" cy="118745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1" hangingPunct="1"/>
            <a:r>
              <a:rPr lang="da-DK" sz="3600" noProof="0" smtClean="0">
                <a:latin typeface="Calibri" charset="0"/>
              </a:rPr>
              <a:t>Example Hierarchical Task Analysis (graphical)</a:t>
            </a:r>
            <a:endParaRPr lang="da-DK" sz="3600" noProof="0">
              <a:latin typeface="Calibri" charset="0"/>
            </a:endParaRPr>
          </a:p>
        </p:txBody>
      </p:sp>
      <p:sp>
        <p:nvSpPr>
          <p:cNvPr id="4198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4198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sp>
        <p:nvSpPr>
          <p:cNvPr id="4198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GB">
              <a:cs typeface="+mn-cs"/>
            </a:endParaRPr>
          </a:p>
        </p:txBody>
      </p:sp>
      <p:pic>
        <p:nvPicPr>
          <p:cNvPr id="52229" name="Picture 6" descr="fig_10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2133600"/>
            <a:ext cx="8150225"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549035"/>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685800" y="304800"/>
            <a:ext cx="7772400" cy="1143000"/>
          </a:xfrm>
        </p:spPr>
        <p:txBody>
          <a:bodyPr/>
          <a:lstStyle/>
          <a:p>
            <a:pPr eaLnBrk="1" hangingPunct="1"/>
            <a:r>
              <a:rPr lang="da-DK" noProof="0" smtClean="0">
                <a:latin typeface="Calibri" charset="0"/>
              </a:rPr>
              <a:t>Opsummering</a:t>
            </a:r>
            <a:endParaRPr lang="da-DK" noProof="0">
              <a:latin typeface="Calibri" charset="0"/>
            </a:endParaRPr>
          </a:p>
        </p:txBody>
      </p:sp>
      <p:sp>
        <p:nvSpPr>
          <p:cNvPr id="43011" name="Rectangle 3"/>
          <p:cNvSpPr>
            <a:spLocks noGrp="1" noChangeArrowheads="1"/>
          </p:cNvSpPr>
          <p:nvPr>
            <p:ph idx="1"/>
          </p:nvPr>
        </p:nvSpPr>
        <p:spPr>
          <a:xfrm>
            <a:off x="685800" y="1524000"/>
            <a:ext cx="7772400" cy="4572000"/>
          </a:xfrm>
        </p:spPr>
        <p:txBody>
          <a:bodyPr rtlCol="0">
            <a:normAutofit/>
          </a:bodyPr>
          <a:lstStyle/>
          <a:p>
            <a:pPr lvl="1" fontAlgn="auto">
              <a:lnSpc>
                <a:spcPct val="90000"/>
              </a:lnSpc>
              <a:spcBef>
                <a:spcPts val="300"/>
              </a:spcBef>
              <a:spcAft>
                <a:spcPts val="0"/>
              </a:spcAft>
              <a:buFontTx/>
              <a:buChar char="•"/>
              <a:defRPr/>
            </a:pPr>
            <a:r>
              <a:rPr lang="da-DK" sz="2400" noProof="0" dirty="0" smtClean="0">
                <a:ea typeface="+mn-ea"/>
              </a:rPr>
              <a:t>At finde frem til de rigtige krav er en nødvendighed!</a:t>
            </a:r>
          </a:p>
          <a:p>
            <a:pPr lvl="1" fontAlgn="auto">
              <a:lnSpc>
                <a:spcPct val="90000"/>
              </a:lnSpc>
              <a:spcBef>
                <a:spcPts val="300"/>
              </a:spcBef>
              <a:spcAft>
                <a:spcPts val="0"/>
              </a:spcAft>
              <a:buFontTx/>
              <a:buChar char="•"/>
              <a:defRPr/>
            </a:pPr>
            <a:endParaRPr lang="da-DK" sz="800" noProof="0" dirty="0" smtClean="0">
              <a:ea typeface="+mn-ea"/>
            </a:endParaRPr>
          </a:p>
          <a:p>
            <a:pPr lvl="1" fontAlgn="auto">
              <a:lnSpc>
                <a:spcPct val="90000"/>
              </a:lnSpc>
              <a:spcBef>
                <a:spcPts val="300"/>
              </a:spcBef>
              <a:spcAft>
                <a:spcPts val="0"/>
              </a:spcAft>
              <a:buFontTx/>
              <a:buChar char="•"/>
              <a:defRPr/>
            </a:pPr>
            <a:r>
              <a:rPr lang="da-DK" sz="2400" noProof="0" dirty="0" smtClean="0">
                <a:ea typeface="+mn-ea"/>
              </a:rPr>
              <a:t>Der findes forskellige typer af krav. De er alle vigtige i interaktionsdesign.</a:t>
            </a:r>
          </a:p>
          <a:p>
            <a:pPr lvl="1" fontAlgn="auto">
              <a:lnSpc>
                <a:spcPct val="90000"/>
              </a:lnSpc>
              <a:spcBef>
                <a:spcPts val="300"/>
              </a:spcBef>
              <a:spcAft>
                <a:spcPts val="0"/>
              </a:spcAft>
              <a:buFontTx/>
              <a:buChar char="•"/>
              <a:defRPr/>
            </a:pPr>
            <a:endParaRPr lang="da-DK" sz="800" noProof="0" dirty="0" smtClean="0">
              <a:ea typeface="+mn-ea"/>
            </a:endParaRPr>
          </a:p>
          <a:p>
            <a:pPr lvl="1" fontAlgn="auto">
              <a:lnSpc>
                <a:spcPct val="90000"/>
              </a:lnSpc>
              <a:spcBef>
                <a:spcPts val="300"/>
              </a:spcBef>
              <a:spcAft>
                <a:spcPts val="0"/>
              </a:spcAft>
              <a:buFontTx/>
              <a:buChar char="•"/>
              <a:defRPr/>
            </a:pPr>
            <a:r>
              <a:rPr lang="da-DK" sz="2400" noProof="0" dirty="0" smtClean="0">
                <a:ea typeface="+mn-ea"/>
              </a:rPr>
              <a:t>De mest brugte teknikker til dataindsamling er: Spørgeskemaer, interviews, fokusgrupper, direkte observation, dokumentationsstudier og udforskning af lignende produkter</a:t>
            </a:r>
          </a:p>
          <a:p>
            <a:pPr lvl="1" fontAlgn="auto">
              <a:lnSpc>
                <a:spcPct val="90000"/>
              </a:lnSpc>
              <a:spcBef>
                <a:spcPts val="300"/>
              </a:spcBef>
              <a:spcAft>
                <a:spcPts val="0"/>
              </a:spcAft>
              <a:buFontTx/>
              <a:buChar char="•"/>
              <a:defRPr/>
            </a:pPr>
            <a:endParaRPr lang="da-DK" sz="800" noProof="0" dirty="0" smtClean="0">
              <a:ea typeface="+mn-ea"/>
            </a:endParaRPr>
          </a:p>
          <a:p>
            <a:pPr lvl="1" fontAlgn="auto">
              <a:lnSpc>
                <a:spcPct val="90000"/>
              </a:lnSpc>
              <a:spcBef>
                <a:spcPts val="300"/>
              </a:spcBef>
              <a:spcAft>
                <a:spcPts val="0"/>
              </a:spcAft>
              <a:buFontTx/>
              <a:buChar char="•"/>
              <a:defRPr/>
            </a:pPr>
            <a:r>
              <a:rPr lang="da-DK" sz="2400" noProof="0" dirty="0" smtClean="0">
                <a:ea typeface="+mn-ea"/>
              </a:rPr>
              <a:t>Scenarier, </a:t>
            </a:r>
            <a:r>
              <a:rPr lang="da-DK" sz="2400" noProof="0" dirty="0" err="1" smtClean="0">
                <a:ea typeface="+mn-ea"/>
              </a:rPr>
              <a:t>use</a:t>
            </a:r>
            <a:r>
              <a:rPr lang="da-DK" sz="2400" noProof="0" dirty="0" smtClean="0">
                <a:ea typeface="+mn-ea"/>
              </a:rPr>
              <a:t> cases og essentielle </a:t>
            </a:r>
            <a:r>
              <a:rPr lang="da-DK" sz="2400" noProof="0" dirty="0" err="1" smtClean="0">
                <a:ea typeface="+mn-ea"/>
              </a:rPr>
              <a:t>use</a:t>
            </a:r>
            <a:r>
              <a:rPr lang="da-DK" sz="2400" noProof="0" dirty="0" smtClean="0">
                <a:ea typeface="+mn-ea"/>
              </a:rPr>
              <a:t> cases kan bruges til at formulere eksisterende og forudsete arbejdsgange/</a:t>
            </a:r>
            <a:r>
              <a:rPr lang="da-DK" sz="2400" noProof="0" dirty="0" err="1" smtClean="0">
                <a:ea typeface="+mn-ea"/>
              </a:rPr>
              <a:t>praksis’er</a:t>
            </a:r>
            <a:endParaRPr lang="da-DK" sz="2400" noProof="0" dirty="0" smtClean="0">
              <a:ea typeface="+mn-ea"/>
            </a:endParaRPr>
          </a:p>
          <a:p>
            <a:pPr lvl="1" fontAlgn="auto">
              <a:lnSpc>
                <a:spcPct val="90000"/>
              </a:lnSpc>
              <a:spcBef>
                <a:spcPts val="300"/>
              </a:spcBef>
              <a:spcAft>
                <a:spcPts val="0"/>
              </a:spcAft>
              <a:buFontTx/>
              <a:buChar char="•"/>
              <a:defRPr/>
            </a:pPr>
            <a:endParaRPr lang="da-DK" sz="800" noProof="0" dirty="0" smtClean="0">
              <a:ea typeface="+mn-ea"/>
            </a:endParaRPr>
          </a:p>
        </p:txBody>
      </p:sp>
    </p:spTree>
    <p:extLst>
      <p:ext uri="{BB962C8B-B14F-4D97-AF65-F5344CB8AC3E}">
        <p14:creationId xmlns:p14="http://schemas.microsoft.com/office/powerpoint/2010/main" val="3702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2"/>
          <a:stretch>
            <a:fillRect/>
          </a:stretch>
        </p:blipFill>
        <p:spPr>
          <a:xfrm>
            <a:off x="4997392" y="1536700"/>
            <a:ext cx="3733800" cy="3771900"/>
          </a:xfrm>
          <a:prstGeom prst="rect">
            <a:avLst/>
          </a:prstGeom>
        </p:spPr>
      </p:pic>
      <p:pic>
        <p:nvPicPr>
          <p:cNvPr id="5" name="Billede 4"/>
          <p:cNvPicPr>
            <a:picLocks noChangeAspect="1"/>
          </p:cNvPicPr>
          <p:nvPr/>
        </p:nvPicPr>
        <p:blipFill>
          <a:blip r:embed="rId3"/>
          <a:stretch>
            <a:fillRect/>
          </a:stretch>
        </p:blipFill>
        <p:spPr>
          <a:xfrm>
            <a:off x="367585" y="1447800"/>
            <a:ext cx="3886200" cy="3962400"/>
          </a:xfrm>
          <a:prstGeom prst="rect">
            <a:avLst/>
          </a:prstGeom>
        </p:spPr>
      </p:pic>
      <p:sp>
        <p:nvSpPr>
          <p:cNvPr id="6" name="5-takket stjerne 5"/>
          <p:cNvSpPr/>
          <p:nvPr/>
        </p:nvSpPr>
        <p:spPr>
          <a:xfrm>
            <a:off x="573073" y="5715645"/>
            <a:ext cx="511119" cy="4956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7" name="5-takket stjerne 6"/>
          <p:cNvSpPr/>
          <p:nvPr/>
        </p:nvSpPr>
        <p:spPr>
          <a:xfrm>
            <a:off x="1236592" y="5715645"/>
            <a:ext cx="511119" cy="4956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8" name="5-takket stjerne 7"/>
          <p:cNvSpPr/>
          <p:nvPr/>
        </p:nvSpPr>
        <p:spPr>
          <a:xfrm>
            <a:off x="1900111" y="5715645"/>
            <a:ext cx="511119" cy="4956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9" name="5-takket stjerne 8"/>
          <p:cNvSpPr/>
          <p:nvPr/>
        </p:nvSpPr>
        <p:spPr>
          <a:xfrm>
            <a:off x="2563630" y="5715645"/>
            <a:ext cx="511119" cy="4956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0" name="5-takket stjerne 9"/>
          <p:cNvSpPr/>
          <p:nvPr/>
        </p:nvSpPr>
        <p:spPr>
          <a:xfrm>
            <a:off x="3219697" y="5715645"/>
            <a:ext cx="511119" cy="495666"/>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1" name="5-takket stjerne 10"/>
          <p:cNvSpPr/>
          <p:nvPr/>
        </p:nvSpPr>
        <p:spPr>
          <a:xfrm>
            <a:off x="5310058" y="5713152"/>
            <a:ext cx="511119" cy="4956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2" name="5-takket stjerne 11"/>
          <p:cNvSpPr/>
          <p:nvPr/>
        </p:nvSpPr>
        <p:spPr>
          <a:xfrm>
            <a:off x="5973577" y="5713152"/>
            <a:ext cx="511119" cy="4956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3" name="5-takket stjerne 12"/>
          <p:cNvSpPr/>
          <p:nvPr/>
        </p:nvSpPr>
        <p:spPr>
          <a:xfrm>
            <a:off x="6637096" y="5713152"/>
            <a:ext cx="511119" cy="4956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4" name="5-takket stjerne 13"/>
          <p:cNvSpPr/>
          <p:nvPr/>
        </p:nvSpPr>
        <p:spPr>
          <a:xfrm>
            <a:off x="7300615" y="5713152"/>
            <a:ext cx="511119" cy="495666"/>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
        <p:nvSpPr>
          <p:cNvPr id="15" name="5-takket stjerne 14"/>
          <p:cNvSpPr/>
          <p:nvPr/>
        </p:nvSpPr>
        <p:spPr>
          <a:xfrm>
            <a:off x="7956682" y="5713152"/>
            <a:ext cx="511119" cy="495666"/>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90255447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2"/>
          <a:stretch>
            <a:fillRect/>
          </a:stretch>
        </p:blipFill>
        <p:spPr>
          <a:xfrm>
            <a:off x="2222500" y="317500"/>
            <a:ext cx="4699000" cy="6223000"/>
          </a:xfrm>
          <a:prstGeom prst="rect">
            <a:avLst/>
          </a:prstGeom>
        </p:spPr>
      </p:pic>
    </p:spTree>
    <p:extLst>
      <p:ext uri="{BB962C8B-B14F-4D97-AF65-F5344CB8AC3E}">
        <p14:creationId xmlns:p14="http://schemas.microsoft.com/office/powerpoint/2010/main" val="18633837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4213" y="260350"/>
            <a:ext cx="7772400" cy="1143000"/>
          </a:xfrm>
        </p:spPr>
        <p:txBody>
          <a:bodyPr/>
          <a:lstStyle/>
          <a:p>
            <a:r>
              <a:rPr lang="da-DK" noProof="0" smtClean="0"/>
              <a:t>Simpel kvantitativ analyse</a:t>
            </a:r>
            <a:endParaRPr lang="da-DK" noProof="0"/>
          </a:p>
        </p:txBody>
      </p:sp>
      <p:sp>
        <p:nvSpPr>
          <p:cNvPr id="10243" name="Rectangle 3"/>
          <p:cNvSpPr>
            <a:spLocks noGrp="1" noChangeArrowheads="1"/>
          </p:cNvSpPr>
          <p:nvPr>
            <p:ph type="body" sz="half" idx="1"/>
          </p:nvPr>
        </p:nvSpPr>
        <p:spPr>
          <a:xfrm>
            <a:off x="468313" y="1196975"/>
            <a:ext cx="8675687" cy="4114800"/>
          </a:xfrm>
        </p:spPr>
        <p:txBody>
          <a:bodyPr/>
          <a:lstStyle/>
          <a:p>
            <a:r>
              <a:rPr lang="da-DK" sz="2800" noProof="0" smtClean="0"/>
              <a:t>Gennemsnit </a:t>
            </a:r>
          </a:p>
          <a:p>
            <a:pPr lvl="1"/>
            <a:r>
              <a:rPr lang="da-DK" sz="2400" noProof="0" smtClean="0"/>
              <a:t>Middel: Summen af værdierne delt med antallet af værdier</a:t>
            </a:r>
          </a:p>
          <a:p>
            <a:pPr lvl="1"/>
            <a:r>
              <a:rPr lang="da-DK" sz="2400" noProof="0" smtClean="0"/>
              <a:t>Median: Den midterste værdi i et sorteret datasæt</a:t>
            </a:r>
          </a:p>
          <a:p>
            <a:pPr lvl="1"/>
            <a:r>
              <a:rPr lang="da-DK" sz="2400" noProof="0" smtClean="0"/>
              <a:t>Mode: Det tal, der forekommer oftest i datasættet</a:t>
            </a:r>
          </a:p>
          <a:p>
            <a:r>
              <a:rPr lang="da-DK" sz="2800" noProof="0" smtClean="0"/>
              <a:t>Procenter</a:t>
            </a:r>
          </a:p>
          <a:p>
            <a:r>
              <a:rPr lang="da-DK" sz="2800" noProof="0" smtClean="0"/>
              <a:t>Grafiske repræsentationer til at give et overblik</a:t>
            </a:r>
            <a:endParaRPr lang="da-DK" sz="2800" noProof="0"/>
          </a:p>
        </p:txBody>
      </p:sp>
      <p:sp>
        <p:nvSpPr>
          <p:cNvPr id="1024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GB"/>
          </a:p>
        </p:txBody>
      </p:sp>
      <p:graphicFrame>
        <p:nvGraphicFramePr>
          <p:cNvPr id="10245" name="Object 5"/>
          <p:cNvGraphicFramePr>
            <a:graphicFrameLocks noChangeAspect="1"/>
          </p:cNvGraphicFramePr>
          <p:nvPr/>
        </p:nvGraphicFramePr>
        <p:xfrm>
          <a:off x="6156325" y="4797425"/>
          <a:ext cx="2362200" cy="1589088"/>
        </p:xfrm>
        <a:graphic>
          <a:graphicData uri="http://schemas.openxmlformats.org/presentationml/2006/ole">
            <mc:AlternateContent xmlns:mc="http://schemas.openxmlformats.org/markup-compatibility/2006">
              <mc:Choice xmlns:v="urn:schemas-microsoft-com:vml" Requires="v">
                <p:oleObj spid="_x0000_s1109" name="Chart" r:id="rId4" imgW="4810049" imgH="3238500" progId="Excel.Chart.8">
                  <p:embed/>
                </p:oleObj>
              </mc:Choice>
              <mc:Fallback>
                <p:oleObj name="Chart" r:id="rId4" imgW="4810049" imgH="3238500"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4797425"/>
                        <a:ext cx="2362200" cy="158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Rectangle 6"/>
          <p:cNvSpPr>
            <a:spLocks noChangeArrowheads="1"/>
          </p:cNvSpPr>
          <p:nvPr/>
        </p:nvSpPr>
        <p:spPr bwMode="auto">
          <a:xfrm>
            <a:off x="0"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GB"/>
          </a:p>
        </p:txBody>
      </p:sp>
      <p:graphicFrame>
        <p:nvGraphicFramePr>
          <p:cNvPr id="10247" name="Object 7"/>
          <p:cNvGraphicFramePr>
            <a:graphicFrameLocks noChangeAspect="1"/>
          </p:cNvGraphicFramePr>
          <p:nvPr/>
        </p:nvGraphicFramePr>
        <p:xfrm>
          <a:off x="3132138" y="4797425"/>
          <a:ext cx="2757487" cy="1630363"/>
        </p:xfrm>
        <a:graphic>
          <a:graphicData uri="http://schemas.openxmlformats.org/presentationml/2006/ole">
            <mc:AlternateContent xmlns:mc="http://schemas.openxmlformats.org/markup-compatibility/2006">
              <mc:Choice xmlns:v="urn:schemas-microsoft-com:vml" Requires="v">
                <p:oleObj spid="_x0000_s1110" name="Chart" r:id="rId6" imgW="4124249" imgH="2438400" progId="Excel.Chart.8">
                  <p:embed/>
                </p:oleObj>
              </mc:Choice>
              <mc:Fallback>
                <p:oleObj name="Chart" r:id="rId6" imgW="4124249" imgH="2438400" progId="Excel.Char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4797425"/>
                        <a:ext cx="2757487" cy="163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8" name="Rectangle 8"/>
          <p:cNvSpPr>
            <a:spLocks noChangeArrowheads="1"/>
          </p:cNvSpPr>
          <p:nvPr/>
        </p:nvSpPr>
        <p:spPr bwMode="auto">
          <a:xfrm>
            <a:off x="0" y="196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GB"/>
          </a:p>
        </p:txBody>
      </p:sp>
      <p:graphicFrame>
        <p:nvGraphicFramePr>
          <p:cNvPr id="10249" name="Object 9"/>
          <p:cNvGraphicFramePr>
            <a:graphicFrameLocks noChangeAspect="1"/>
          </p:cNvGraphicFramePr>
          <p:nvPr/>
        </p:nvGraphicFramePr>
        <p:xfrm>
          <a:off x="539750" y="4797425"/>
          <a:ext cx="2389188" cy="1611313"/>
        </p:xfrm>
        <a:graphic>
          <a:graphicData uri="http://schemas.openxmlformats.org/presentationml/2006/ole">
            <mc:AlternateContent xmlns:mc="http://schemas.openxmlformats.org/markup-compatibility/2006">
              <mc:Choice xmlns:v="urn:schemas-microsoft-com:vml" Requires="v">
                <p:oleObj spid="_x0000_s1111" name="Diagram" r:id="rId8" imgW="4685016" imgH="3154166" progId="Excel.Chart.8">
                  <p:embed/>
                </p:oleObj>
              </mc:Choice>
              <mc:Fallback>
                <p:oleObj name="Diagram" r:id="rId8" imgW="4685016" imgH="3154166" progId="Excel.Char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750" y="4797425"/>
                        <a:ext cx="2389188" cy="1611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53745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16601" r="16601"/>
          <a:stretch>
            <a:fillRect/>
          </a:stretch>
        </p:blipFill>
        <p:spPr>
          <a:xfrm>
            <a:off x="162919" y="1692275"/>
            <a:ext cx="4038600"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3314" name="Rectangle 2"/>
          <p:cNvSpPr>
            <a:spLocks noChangeArrowheads="1"/>
          </p:cNvSpPr>
          <p:nvPr/>
        </p:nvSpPr>
        <p:spPr bwMode="auto">
          <a:xfrm>
            <a:off x="684213" y="5492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dirty="0" err="1" smtClean="0">
                <a:latin typeface="Verdana" charset="0"/>
              </a:rPr>
              <a:t>Simpel</a:t>
            </a:r>
            <a:r>
              <a:rPr lang="en-US" sz="4000" dirty="0" smtClean="0">
                <a:latin typeface="Verdana" charset="0"/>
              </a:rPr>
              <a:t> </a:t>
            </a:r>
            <a:r>
              <a:rPr lang="en-US" sz="4000" dirty="0" err="1" smtClean="0">
                <a:latin typeface="Verdana" charset="0"/>
              </a:rPr>
              <a:t>kvalitativ</a:t>
            </a:r>
            <a:r>
              <a:rPr lang="en-US" sz="4000" dirty="0" smtClean="0">
                <a:latin typeface="Verdana" charset="0"/>
              </a:rPr>
              <a:t> </a:t>
            </a:r>
            <a:r>
              <a:rPr lang="en-US" sz="4000" dirty="0" err="1" smtClean="0">
                <a:latin typeface="Verdana" charset="0"/>
              </a:rPr>
              <a:t>dataanalyse</a:t>
            </a:r>
            <a:endParaRPr lang="en-US" sz="4000" dirty="0">
              <a:latin typeface="Verdana" charset="0"/>
            </a:endParaRPr>
          </a:p>
        </p:txBody>
      </p:sp>
      <p:sp>
        <p:nvSpPr>
          <p:cNvPr id="13315" name="Rectangle 3"/>
          <p:cNvSpPr>
            <a:spLocks noChangeArrowheads="1"/>
          </p:cNvSpPr>
          <p:nvPr/>
        </p:nvSpPr>
        <p:spPr bwMode="auto">
          <a:xfrm>
            <a:off x="4201518" y="1628775"/>
            <a:ext cx="4580531"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US" sz="2400" dirty="0" err="1" smtClean="0">
                <a:solidFill>
                  <a:srgbClr val="0070C0"/>
                </a:solidFill>
                <a:latin typeface="Verdana" charset="0"/>
              </a:rPr>
              <a:t>Gentagne</a:t>
            </a:r>
            <a:r>
              <a:rPr lang="en-US" sz="2400" dirty="0" smtClean="0">
                <a:solidFill>
                  <a:srgbClr val="0070C0"/>
                </a:solidFill>
                <a:latin typeface="Verdana" charset="0"/>
              </a:rPr>
              <a:t> </a:t>
            </a:r>
            <a:r>
              <a:rPr lang="en-US" sz="2400" dirty="0" err="1" smtClean="0">
                <a:solidFill>
                  <a:srgbClr val="0070C0"/>
                </a:solidFill>
                <a:latin typeface="Verdana" charset="0"/>
              </a:rPr>
              <a:t>mønstre</a:t>
            </a:r>
            <a:r>
              <a:rPr lang="en-US" sz="2400" dirty="0" smtClean="0">
                <a:solidFill>
                  <a:srgbClr val="0070C0"/>
                </a:solidFill>
                <a:latin typeface="Verdana" charset="0"/>
              </a:rPr>
              <a:t> </a:t>
            </a:r>
            <a:r>
              <a:rPr lang="en-US" sz="2400" dirty="0" err="1" smtClean="0">
                <a:solidFill>
                  <a:srgbClr val="0070C0"/>
                </a:solidFill>
                <a:latin typeface="Verdana" charset="0"/>
              </a:rPr>
              <a:t>eller</a:t>
            </a:r>
            <a:r>
              <a:rPr lang="en-US" sz="2400" dirty="0" smtClean="0">
                <a:solidFill>
                  <a:srgbClr val="0070C0"/>
                </a:solidFill>
                <a:latin typeface="Verdana" charset="0"/>
              </a:rPr>
              <a:t> </a:t>
            </a:r>
            <a:r>
              <a:rPr lang="en-US" sz="2400" dirty="0" err="1" smtClean="0">
                <a:solidFill>
                  <a:srgbClr val="0070C0"/>
                </a:solidFill>
                <a:latin typeface="Verdana" charset="0"/>
              </a:rPr>
              <a:t>temaer</a:t>
            </a:r>
            <a:endParaRPr lang="en-US" sz="2400" dirty="0">
              <a:solidFill>
                <a:srgbClr val="0070C0"/>
              </a:solidFill>
              <a:latin typeface="Verdana" charset="0"/>
            </a:endParaRPr>
          </a:p>
          <a:p>
            <a:pPr marL="742950" lvl="1" indent="-285750">
              <a:spcBef>
                <a:spcPct val="20000"/>
              </a:spcBef>
              <a:buFontTx/>
              <a:buChar char="–"/>
            </a:pPr>
            <a:r>
              <a:rPr lang="en-US" sz="2000" dirty="0" err="1" smtClean="0">
                <a:latin typeface="Verdana" charset="0"/>
              </a:rPr>
              <a:t>Opstår</a:t>
            </a:r>
            <a:r>
              <a:rPr lang="en-US" sz="2000" dirty="0" smtClean="0">
                <a:latin typeface="Verdana" charset="0"/>
              </a:rPr>
              <a:t> </a:t>
            </a:r>
            <a:r>
              <a:rPr lang="en-US" sz="2000" dirty="0" err="1" smtClean="0">
                <a:latin typeface="Verdana" charset="0"/>
              </a:rPr>
              <a:t>af</a:t>
            </a:r>
            <a:r>
              <a:rPr lang="en-US" sz="2000" dirty="0" smtClean="0">
                <a:latin typeface="Verdana" charset="0"/>
              </a:rPr>
              <a:t> data, </a:t>
            </a:r>
            <a:r>
              <a:rPr lang="en-US" sz="2000" dirty="0" err="1" smtClean="0">
                <a:latin typeface="Verdana" charset="0"/>
              </a:rPr>
              <a:t>evt</a:t>
            </a:r>
            <a:r>
              <a:rPr lang="en-US" sz="2000" dirty="0" smtClean="0">
                <a:latin typeface="Verdana" charset="0"/>
              </a:rPr>
              <a:t>. </a:t>
            </a:r>
            <a:r>
              <a:rPr lang="en-US" sz="2000" dirty="0" err="1" smtClean="0">
                <a:latin typeface="Verdana" charset="0"/>
              </a:rPr>
              <a:t>afhængige</a:t>
            </a:r>
            <a:r>
              <a:rPr lang="en-US" sz="2000" dirty="0" smtClean="0">
                <a:latin typeface="Verdana" charset="0"/>
              </a:rPr>
              <a:t> </a:t>
            </a:r>
            <a:r>
              <a:rPr lang="en-US" sz="2000" dirty="0" err="1" smtClean="0">
                <a:latin typeface="Verdana" charset="0"/>
              </a:rPr>
              <a:t>af</a:t>
            </a:r>
            <a:r>
              <a:rPr lang="en-US" sz="2000" dirty="0" smtClean="0">
                <a:latin typeface="Verdana" charset="0"/>
              </a:rPr>
              <a:t> </a:t>
            </a:r>
            <a:r>
              <a:rPr lang="en-US" sz="2000" dirty="0" err="1" smtClean="0">
                <a:latin typeface="Verdana" charset="0"/>
              </a:rPr>
              <a:t>det</a:t>
            </a:r>
            <a:r>
              <a:rPr lang="en-US" sz="2000" dirty="0" smtClean="0">
                <a:latin typeface="Verdana" charset="0"/>
              </a:rPr>
              <a:t> framework der </a:t>
            </a:r>
            <a:r>
              <a:rPr lang="en-US" sz="2000" dirty="0" err="1" smtClean="0">
                <a:latin typeface="Verdana" charset="0"/>
              </a:rPr>
              <a:t>er</a:t>
            </a:r>
            <a:r>
              <a:rPr lang="en-US" sz="2000" dirty="0" smtClean="0">
                <a:latin typeface="Verdana" charset="0"/>
              </a:rPr>
              <a:t> </a:t>
            </a:r>
            <a:r>
              <a:rPr lang="en-US" sz="2000" dirty="0" err="1" smtClean="0">
                <a:latin typeface="Verdana" charset="0"/>
              </a:rPr>
              <a:t>brugt</a:t>
            </a:r>
            <a:r>
              <a:rPr lang="en-US" sz="2000" dirty="0" smtClean="0">
                <a:latin typeface="Verdana" charset="0"/>
              </a:rPr>
              <a:t>.</a:t>
            </a:r>
            <a:endParaRPr lang="en-US" sz="2000" dirty="0">
              <a:latin typeface="Verdana" charset="0"/>
            </a:endParaRPr>
          </a:p>
          <a:p>
            <a:pPr marL="342900" indent="-342900">
              <a:spcBef>
                <a:spcPct val="20000"/>
              </a:spcBef>
              <a:buFontTx/>
              <a:buChar char="•"/>
            </a:pPr>
            <a:r>
              <a:rPr lang="en-US" sz="2400" dirty="0" err="1" smtClean="0">
                <a:solidFill>
                  <a:srgbClr val="0070C0"/>
                </a:solidFill>
                <a:latin typeface="Verdana" charset="0"/>
              </a:rPr>
              <a:t>Kategorisering</a:t>
            </a:r>
            <a:r>
              <a:rPr lang="en-US" sz="2400" dirty="0" smtClean="0">
                <a:solidFill>
                  <a:srgbClr val="0070C0"/>
                </a:solidFill>
                <a:latin typeface="Verdana" charset="0"/>
              </a:rPr>
              <a:t> </a:t>
            </a:r>
            <a:r>
              <a:rPr lang="en-US" sz="2400" dirty="0" err="1" smtClean="0">
                <a:solidFill>
                  <a:srgbClr val="0070C0"/>
                </a:solidFill>
                <a:latin typeface="Verdana" charset="0"/>
              </a:rPr>
              <a:t>af</a:t>
            </a:r>
            <a:r>
              <a:rPr lang="en-US" sz="2400" dirty="0" smtClean="0">
                <a:solidFill>
                  <a:srgbClr val="0070C0"/>
                </a:solidFill>
                <a:latin typeface="Verdana" charset="0"/>
              </a:rPr>
              <a:t> data</a:t>
            </a:r>
            <a:endParaRPr lang="en-US" sz="2400" dirty="0">
              <a:solidFill>
                <a:srgbClr val="0070C0"/>
              </a:solidFill>
              <a:latin typeface="Verdana" charset="0"/>
            </a:endParaRPr>
          </a:p>
          <a:p>
            <a:pPr marL="742950" lvl="1" indent="-285750">
              <a:spcBef>
                <a:spcPct val="20000"/>
              </a:spcBef>
              <a:buFontTx/>
              <a:buChar char="–"/>
            </a:pPr>
            <a:r>
              <a:rPr lang="en-US" sz="2000" dirty="0" err="1" smtClean="0">
                <a:latin typeface="Verdana" charset="0"/>
              </a:rPr>
              <a:t>Kategoriseringsskema</a:t>
            </a:r>
            <a:r>
              <a:rPr lang="en-US" sz="2000" dirty="0" smtClean="0">
                <a:latin typeface="Verdana" charset="0"/>
              </a:rPr>
              <a:t> </a:t>
            </a:r>
            <a:r>
              <a:rPr lang="en-US" sz="2000" dirty="0" err="1" smtClean="0">
                <a:latin typeface="Verdana" charset="0"/>
              </a:rPr>
              <a:t>kan</a:t>
            </a:r>
            <a:r>
              <a:rPr lang="en-US" sz="2000" dirty="0" smtClean="0">
                <a:latin typeface="Verdana" charset="0"/>
              </a:rPr>
              <a:t> </a:t>
            </a:r>
            <a:r>
              <a:rPr lang="en-US" sz="2000" dirty="0" err="1" smtClean="0">
                <a:latin typeface="Verdana" charset="0"/>
              </a:rPr>
              <a:t>opstå</a:t>
            </a:r>
            <a:r>
              <a:rPr lang="en-US" sz="2000" dirty="0" smtClean="0">
                <a:latin typeface="Verdana" charset="0"/>
              </a:rPr>
              <a:t> </a:t>
            </a:r>
            <a:r>
              <a:rPr lang="en-US" sz="2000" dirty="0" err="1" smtClean="0">
                <a:latin typeface="Verdana" charset="0"/>
              </a:rPr>
              <a:t>eller</a:t>
            </a:r>
            <a:r>
              <a:rPr lang="en-US" sz="2000" dirty="0" smtClean="0">
                <a:latin typeface="Verdana" charset="0"/>
              </a:rPr>
              <a:t> </a:t>
            </a:r>
            <a:r>
              <a:rPr lang="en-US" sz="2000" dirty="0" err="1" smtClean="0">
                <a:latin typeface="Verdana" charset="0"/>
              </a:rPr>
              <a:t>være</a:t>
            </a:r>
            <a:r>
              <a:rPr lang="en-US" sz="2000" dirty="0" smtClean="0">
                <a:latin typeface="Verdana" charset="0"/>
              </a:rPr>
              <a:t> </a:t>
            </a:r>
            <a:r>
              <a:rPr lang="en-US" sz="2000" dirty="0" err="1" smtClean="0">
                <a:latin typeface="Verdana" charset="0"/>
              </a:rPr>
              <a:t>præspecificeret</a:t>
            </a:r>
            <a:endParaRPr lang="en-US" sz="2000" dirty="0">
              <a:latin typeface="Verdana" charset="0"/>
            </a:endParaRPr>
          </a:p>
          <a:p>
            <a:pPr marL="342900" indent="-342900">
              <a:spcBef>
                <a:spcPct val="20000"/>
              </a:spcBef>
              <a:buFontTx/>
              <a:buChar char="•"/>
            </a:pPr>
            <a:r>
              <a:rPr lang="en-US" sz="2400" dirty="0" smtClean="0">
                <a:solidFill>
                  <a:srgbClr val="0070C0"/>
                </a:solidFill>
                <a:latin typeface="Verdana" charset="0"/>
              </a:rPr>
              <a:t>Se </a:t>
            </a:r>
            <a:r>
              <a:rPr lang="en-US" sz="2400" dirty="0" err="1" smtClean="0">
                <a:solidFill>
                  <a:srgbClr val="0070C0"/>
                </a:solidFill>
                <a:latin typeface="Verdana" charset="0"/>
              </a:rPr>
              <a:t>efter</a:t>
            </a:r>
            <a:r>
              <a:rPr lang="en-US" sz="2400" dirty="0" smtClean="0">
                <a:solidFill>
                  <a:srgbClr val="0070C0"/>
                </a:solidFill>
                <a:latin typeface="Verdana" charset="0"/>
              </a:rPr>
              <a:t> </a:t>
            </a:r>
            <a:r>
              <a:rPr lang="en-US" sz="2400" dirty="0" err="1" smtClean="0">
                <a:solidFill>
                  <a:srgbClr val="0070C0"/>
                </a:solidFill>
                <a:latin typeface="Verdana" charset="0"/>
              </a:rPr>
              <a:t>kritiske</a:t>
            </a:r>
            <a:r>
              <a:rPr lang="en-US" sz="2400" dirty="0" smtClean="0">
                <a:solidFill>
                  <a:srgbClr val="0070C0"/>
                </a:solidFill>
                <a:latin typeface="Verdana" charset="0"/>
              </a:rPr>
              <a:t> </a:t>
            </a:r>
            <a:r>
              <a:rPr lang="en-US" sz="2400" dirty="0" err="1" smtClean="0">
                <a:solidFill>
                  <a:srgbClr val="0070C0"/>
                </a:solidFill>
                <a:latin typeface="Verdana" charset="0"/>
              </a:rPr>
              <a:t>hændelser</a:t>
            </a:r>
            <a:endParaRPr lang="en-US" sz="2400" dirty="0">
              <a:solidFill>
                <a:srgbClr val="0070C0"/>
              </a:solidFill>
              <a:latin typeface="Verdana" charset="0"/>
            </a:endParaRPr>
          </a:p>
          <a:p>
            <a:pPr marL="742950" lvl="1" indent="-285750">
              <a:spcBef>
                <a:spcPct val="20000"/>
              </a:spcBef>
              <a:buFontTx/>
              <a:buChar char="–"/>
            </a:pPr>
            <a:r>
              <a:rPr lang="en-US" sz="2000" dirty="0" err="1" smtClean="0">
                <a:latin typeface="Verdana" charset="0"/>
              </a:rPr>
              <a:t>Hjælper</a:t>
            </a:r>
            <a:r>
              <a:rPr lang="en-US" sz="2000" dirty="0" smtClean="0">
                <a:latin typeface="Verdana" charset="0"/>
              </a:rPr>
              <a:t> med at </a:t>
            </a:r>
            <a:r>
              <a:rPr lang="en-US" sz="2000" dirty="0" err="1" smtClean="0">
                <a:latin typeface="Verdana" charset="0"/>
              </a:rPr>
              <a:t>fokusere</a:t>
            </a:r>
            <a:r>
              <a:rPr lang="en-US" sz="2000" dirty="0" smtClean="0">
                <a:latin typeface="Verdana" charset="0"/>
              </a:rPr>
              <a:t> </a:t>
            </a:r>
            <a:r>
              <a:rPr lang="en-US" sz="2000" dirty="0" err="1" smtClean="0">
                <a:latin typeface="Verdana" charset="0"/>
              </a:rPr>
              <a:t>på</a:t>
            </a:r>
            <a:r>
              <a:rPr lang="en-US" sz="2000" dirty="0" smtClean="0">
                <a:latin typeface="Verdana" charset="0"/>
              </a:rPr>
              <a:t> </a:t>
            </a:r>
            <a:r>
              <a:rPr lang="en-US" sz="2000" dirty="0" err="1" smtClean="0">
                <a:latin typeface="Verdana" charset="0"/>
              </a:rPr>
              <a:t>nøglehændelser</a:t>
            </a:r>
            <a:endParaRPr lang="en-US" sz="2000" dirty="0">
              <a:latin typeface="Verdana" charset="0"/>
            </a:endParaRPr>
          </a:p>
        </p:txBody>
      </p:sp>
    </p:spTree>
    <p:extLst>
      <p:ext uri="{BB962C8B-B14F-4D97-AF65-F5344CB8AC3E}">
        <p14:creationId xmlns:p14="http://schemas.microsoft.com/office/powerpoint/2010/main" val="198571029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GUID" val="4cf51ce5-b801-4c94-a000-7bb575ce2f2d"/>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8dabd874-2916-415f-a175-d2c38823180a"/>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8fc9ac07-357b-4887-8b4d-5d9e142d9d61"/>
</p:tagLst>
</file>

<file path=ppt/theme/theme1.xml><?xml version="1.0" encoding="utf-8"?>
<a:theme xmlns:a="http://schemas.openxmlformats.org/drawingml/2006/main" name="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ontor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Sort .thmx</Template>
  <TotalTime>5401</TotalTime>
  <Words>2006</Words>
  <Application>Microsoft Macintosh PowerPoint</Application>
  <PresentationFormat>Skærmshow (4:3)</PresentationFormat>
  <Paragraphs>312</Paragraphs>
  <Slides>59</Slides>
  <Notes>2</Notes>
  <HiddenSlides>5</HiddenSlides>
  <MMClips>0</MMClips>
  <ScaleCrop>false</ScaleCrop>
  <HeadingPairs>
    <vt:vector size="6" baseType="variant">
      <vt:variant>
        <vt:lpstr>Tema</vt:lpstr>
      </vt:variant>
      <vt:variant>
        <vt:i4>1</vt:i4>
      </vt:variant>
      <vt:variant>
        <vt:lpstr>Integrerede OLE-servere</vt:lpstr>
      </vt:variant>
      <vt:variant>
        <vt:i4>3</vt:i4>
      </vt:variant>
      <vt:variant>
        <vt:lpstr>Diastitler</vt:lpstr>
      </vt:variant>
      <vt:variant>
        <vt:i4>59</vt:i4>
      </vt:variant>
    </vt:vector>
  </HeadingPairs>
  <TitlesOfParts>
    <vt:vector size="63" baseType="lpstr">
      <vt:lpstr>Sort</vt:lpstr>
      <vt:lpstr>Chart</vt:lpstr>
      <vt:lpstr>Diagram</vt:lpstr>
      <vt:lpstr>Clip</vt:lpstr>
      <vt:lpstr>Udvikling af digitale systemer til mennesker</vt:lpstr>
      <vt:lpstr>Dagens program</vt:lpstr>
      <vt:lpstr>Kvantitativ og kvalitativ</vt:lpstr>
      <vt:lpstr>Are You normal?</vt:lpstr>
      <vt:lpstr>PowerPoint-præsentation</vt:lpstr>
      <vt:lpstr>PowerPoint-præsentation</vt:lpstr>
      <vt:lpstr>PowerPoint-præsentation</vt:lpstr>
      <vt:lpstr>Simpel kvantitativ analyse</vt:lpstr>
      <vt:lpstr>PowerPoint-præsentation</vt:lpstr>
      <vt:lpstr>PowerPoint-præsentation</vt:lpstr>
      <vt:lpstr>Værktøjer der understøtter dataanalyse</vt:lpstr>
      <vt:lpstr>Teoretiske frameworks til kvalitativ analyse</vt:lpstr>
      <vt:lpstr>PowerPoint-præsentation</vt:lpstr>
      <vt:lpstr>PowerPoint-præsentation</vt:lpstr>
      <vt:lpstr>PowerPoint-præsentation</vt:lpstr>
      <vt:lpstr>Præsentation af resultater </vt:lpstr>
      <vt:lpstr>Opsummering</vt:lpstr>
      <vt:lpstr>Identifikation af behov og etablering af krav</vt:lpstr>
      <vt:lpstr>Overview </vt:lpstr>
      <vt:lpstr>Hvad, hvordan og hvorfor?</vt:lpstr>
      <vt:lpstr>Hvad, hvordan og hvorfor?</vt:lpstr>
      <vt:lpstr>PowerPoint-præsentation</vt:lpstr>
      <vt:lpstr>Volere shell </vt:lpstr>
      <vt:lpstr>Volere requirements template </vt:lpstr>
      <vt:lpstr>Etablering af Krav</vt:lpstr>
      <vt:lpstr>PowerPoint-præsentation</vt:lpstr>
      <vt:lpstr>PowerPoint-præsentation</vt:lpstr>
      <vt:lpstr>PowerPoint-præsentation</vt:lpstr>
      <vt:lpstr>PowerPoint-præsentation</vt:lpstr>
      <vt:lpstr>Forskellige typer af krav </vt:lpstr>
      <vt:lpstr>Forskellige typer af krav </vt:lpstr>
      <vt:lpstr>Et ekstremt eksempel - undervands-PC</vt:lpstr>
      <vt:lpstr>Brugerkarakteristik </vt:lpstr>
      <vt:lpstr>PowerPoint-præsentation</vt:lpstr>
      <vt:lpstr>Forskellige typer af krav  (Aktivitet 20 min)</vt:lpstr>
      <vt:lpstr>Personas</vt:lpstr>
      <vt:lpstr>Personas</vt:lpstr>
      <vt:lpstr>Dataindsamling ift. Krav</vt:lpstr>
      <vt:lpstr>Dataindsamling ift. Krav</vt:lpstr>
      <vt:lpstr>Dataindsamling ift. Krav</vt:lpstr>
      <vt:lpstr>Dataindsamling ift. Krav</vt:lpstr>
      <vt:lpstr>PowerPoint-præsentation</vt:lpstr>
      <vt:lpstr>Udfordringer ift indsamling af data til krav</vt:lpstr>
      <vt:lpstr>Udfordringer ift indsamling af data til krav</vt:lpstr>
      <vt:lpstr>Nogle grundlæggende guidelines</vt:lpstr>
      <vt:lpstr>Nogle grundlæggende guidelines</vt:lpstr>
      <vt:lpstr>Data fortolkning og analyse</vt:lpstr>
      <vt:lpstr>Opgavebeskrivelser</vt:lpstr>
      <vt:lpstr>Aktivitet (15 min)</vt:lpstr>
      <vt:lpstr>Scenarie for rejse-organizer</vt:lpstr>
      <vt:lpstr>Use case for travel organizer</vt:lpstr>
      <vt:lpstr>Alternative courses for travel organizer </vt:lpstr>
      <vt:lpstr>Use case diagram for travel organizer</vt:lpstr>
      <vt:lpstr>Example essential use case for travel organizer</vt:lpstr>
      <vt:lpstr>Opgaveanalyse</vt:lpstr>
      <vt:lpstr>Hierarkisk Opgaveanalyse</vt:lpstr>
      <vt:lpstr>Example Hierarchical Task Analysis</vt:lpstr>
      <vt:lpstr>Example Hierarchical Task Analysis (graphical)</vt:lpstr>
      <vt:lpstr>Opsummering</vt:lpstr>
    </vt:vector>
  </TitlesOfParts>
  <Company>cofoco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Dataindsamling</dc:title>
  <dc:creator>Jacob Nielsen</dc:creator>
  <cp:lastModifiedBy>Yngve Gregoriussen</cp:lastModifiedBy>
  <cp:revision>57</cp:revision>
  <dcterms:created xsi:type="dcterms:W3CDTF">2012-11-14T08:34:52Z</dcterms:created>
  <dcterms:modified xsi:type="dcterms:W3CDTF">2017-03-07T16:45:57Z</dcterms:modified>
</cp:coreProperties>
</file>